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comments/comment3.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4.xml" ContentType="application/vnd.openxmlformats-officedocument.presentationml.comment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4"/>
    <p:sldMasterId id="2147483716" r:id="rId5"/>
    <p:sldMasterId id="2147483733" r:id="rId6"/>
  </p:sldMasterIdLst>
  <p:notesMasterIdLst>
    <p:notesMasterId r:id="rId42"/>
  </p:notesMasterIdLst>
  <p:sldIdLst>
    <p:sldId id="298" r:id="rId7"/>
    <p:sldId id="342" r:id="rId8"/>
    <p:sldId id="347" r:id="rId9"/>
    <p:sldId id="309" r:id="rId10"/>
    <p:sldId id="345" r:id="rId11"/>
    <p:sldId id="364" r:id="rId12"/>
    <p:sldId id="344" r:id="rId13"/>
    <p:sldId id="348" r:id="rId14"/>
    <p:sldId id="352" r:id="rId15"/>
    <p:sldId id="329" r:id="rId16"/>
    <p:sldId id="366" r:id="rId17"/>
    <p:sldId id="327" r:id="rId18"/>
    <p:sldId id="354" r:id="rId19"/>
    <p:sldId id="355" r:id="rId20"/>
    <p:sldId id="328" r:id="rId21"/>
    <p:sldId id="356" r:id="rId22"/>
    <p:sldId id="357" r:id="rId23"/>
    <p:sldId id="326" r:id="rId24"/>
    <p:sldId id="358" r:id="rId25"/>
    <p:sldId id="359" r:id="rId26"/>
    <p:sldId id="307" r:id="rId27"/>
    <p:sldId id="353" r:id="rId28"/>
    <p:sldId id="361" r:id="rId29"/>
    <p:sldId id="308" r:id="rId30"/>
    <p:sldId id="349" r:id="rId31"/>
    <p:sldId id="365" r:id="rId32"/>
    <p:sldId id="363" r:id="rId33"/>
    <p:sldId id="350" r:id="rId34"/>
    <p:sldId id="257" r:id="rId35"/>
    <p:sldId id="343" r:id="rId36"/>
    <p:sldId id="305" r:id="rId37"/>
    <p:sldId id="303" r:id="rId38"/>
    <p:sldId id="362" r:id="rId39"/>
    <p:sldId id="339" r:id="rId40"/>
    <p:sldId id="340"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yan Peters" initials="RP" lastIdx="7" clrIdx="0">
    <p:extLst>
      <p:ext uri="{19B8F6BF-5375-455C-9EA6-DF929625EA0E}">
        <p15:presenceInfo xmlns:p15="http://schemas.microsoft.com/office/powerpoint/2012/main" userId="8f2112bbc5c535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024"/>
    <a:srgbClr val="333333"/>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82" autoAdjust="0"/>
    <p:restoredTop sz="84831" autoAdjust="0"/>
  </p:normalViewPr>
  <p:slideViewPr>
    <p:cSldViewPr snapToGrid="0">
      <p:cViewPr varScale="1">
        <p:scale>
          <a:sx n="86" d="100"/>
          <a:sy n="86" d="100"/>
        </p:scale>
        <p:origin x="108" y="42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91" d="100"/>
          <a:sy n="91" d="100"/>
        </p:scale>
        <p:origin x="3564"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slide" Target="slides/slide3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08T15:11:34.217" idx="5">
    <p:pos x="106" y="106"/>
    <p:text>Stick to slide here</p:text>
    <p:extLst>
      <p:ext uri="{C676402C-5697-4E1C-873F-D02D1690AC5C}">
        <p15:threadingInfo xmlns:p15="http://schemas.microsoft.com/office/powerpoint/2012/main" timeZoneBias="420"/>
      </p:ext>
    </p:extLst>
  </p:cm>
  <p:cm authorId="1" dt="2021-06-08T15:12:25.363" idx="6">
    <p:pos x="106" y="202"/>
    <p:text>add a visual graphic showcasing something like the volumetric growth of emails per day for an individual.</p:text>
    <p:extLst>
      <p:ext uri="{C676402C-5697-4E1C-873F-D02D1690AC5C}">
        <p15:threadingInfo xmlns:p15="http://schemas.microsoft.com/office/powerpoint/2012/main" timeZoneBias="420">
          <p15:parentCm authorId="1" idx="5"/>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6-08T15:14:22.300" idx="7">
    <p:pos x="10" y="10"/>
    <p:text>add visual graphics.</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6-08T15:11:24.053" idx="4">
    <p:pos x="10" y="10"/>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6-08T15:02:38.592" idx="2">
    <p:pos x="10" y="10"/>
    <p:text>Consider adding helpful UWB courses</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5BF00-5A46-46E4-AF9B-DCC25FC1AB60}" type="datetimeFigureOut">
              <a:rPr lang="en-US" smtClean="0"/>
              <a:t>6/7/2021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4D70D-F2EC-4B92-BC04-6F7F492362DE}" type="slidenum">
              <a:rPr lang="en-US" smtClean="0"/>
              <a:t>‹#›</a:t>
            </a:fld>
            <a:endParaRPr lang="en-US"/>
          </a:p>
        </p:txBody>
      </p:sp>
    </p:spTree>
    <p:extLst>
      <p:ext uri="{BB962C8B-B14F-4D97-AF65-F5344CB8AC3E}">
        <p14:creationId xmlns:p14="http://schemas.microsoft.com/office/powerpoint/2010/main" val="2416820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one of those loony tunes acme rocket or </a:t>
            </a:r>
            <a:r>
              <a:rPr lang="en-US" dirty="0" err="1"/>
              <a:t>dynomyte</a:t>
            </a:r>
            <a:r>
              <a:rPr lang="en-US" dirty="0"/>
              <a:t> images for title slide background.</a:t>
            </a:r>
          </a:p>
        </p:txBody>
      </p:sp>
      <p:sp>
        <p:nvSpPr>
          <p:cNvPr id="4" name="Slide Number Placeholder 3"/>
          <p:cNvSpPr>
            <a:spLocks noGrp="1"/>
          </p:cNvSpPr>
          <p:nvPr>
            <p:ph type="sldNum" sz="quarter" idx="5"/>
          </p:nvPr>
        </p:nvSpPr>
        <p:spPr/>
        <p:txBody>
          <a:bodyPr/>
          <a:lstStyle/>
          <a:p>
            <a:fld id="{2C34D70D-F2EC-4B92-BC04-6F7F492362DE}" type="slidenum">
              <a:rPr lang="en-US" smtClean="0"/>
              <a:t>1</a:t>
            </a:fld>
            <a:endParaRPr lang="en-US"/>
          </a:p>
        </p:txBody>
      </p:sp>
    </p:spTree>
    <p:extLst>
      <p:ext uri="{BB962C8B-B14F-4D97-AF65-F5344CB8AC3E}">
        <p14:creationId xmlns:p14="http://schemas.microsoft.com/office/powerpoint/2010/main" val="1841939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preserves </a:t>
            </a:r>
            <a:r>
              <a:rPr lang="en-US" sz="1200" dirty="0" err="1"/>
              <a:t>imap</a:t>
            </a:r>
            <a:r>
              <a:rPr lang="en-US" sz="1200" dirty="0"/>
              <a:t> protocol RFC822 specified “envelope” structure for ease of access should downloader module be extracted and used in a separate project.</a:t>
            </a:r>
          </a:p>
          <a:p>
            <a:endParaRPr lang="en-US" dirty="0"/>
          </a:p>
          <a:p>
            <a:r>
              <a:rPr lang="en-US" dirty="0"/>
              <a:t>Green block:</a:t>
            </a:r>
          </a:p>
          <a:p>
            <a:r>
              <a:rPr lang="en-US" sz="1200" dirty="0"/>
              <a:t>Exposes header meta-data as a dictionary, and the message body as a string;</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844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preserves </a:t>
            </a:r>
            <a:r>
              <a:rPr lang="en-US" sz="1200" dirty="0" err="1"/>
              <a:t>imap</a:t>
            </a:r>
            <a:r>
              <a:rPr lang="en-US" sz="1200" dirty="0"/>
              <a:t> protocol RFC822 specified “envelope” structure for ease of access should downloader module be extracted and used in a separate project.</a:t>
            </a:r>
          </a:p>
          <a:p>
            <a:endParaRPr lang="en-US" dirty="0"/>
          </a:p>
          <a:p>
            <a:r>
              <a:rPr lang="en-US" dirty="0"/>
              <a:t>Green block:</a:t>
            </a:r>
          </a:p>
          <a:p>
            <a:r>
              <a:rPr lang="en-US" sz="1200" dirty="0"/>
              <a:t>Exposes header meta-data as a dictionary, and the message body as a string;</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980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preserves </a:t>
            </a:r>
            <a:r>
              <a:rPr lang="en-US" sz="1200" dirty="0" err="1"/>
              <a:t>imap</a:t>
            </a:r>
            <a:r>
              <a:rPr lang="en-US" sz="1200" dirty="0"/>
              <a:t> protocol RFC822 specified “envelope” structure for ease of access should downloader module be extracted and used in a separate project.</a:t>
            </a:r>
          </a:p>
          <a:p>
            <a:endParaRPr lang="en-US" dirty="0"/>
          </a:p>
          <a:p>
            <a:r>
              <a:rPr lang="en-US" dirty="0"/>
              <a:t>Green block:</a:t>
            </a:r>
          </a:p>
          <a:p>
            <a:r>
              <a:rPr lang="en-US" sz="1200" dirty="0"/>
              <a:t>Exposes header meta-data as a dictionary, and the message body as a string;</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0860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preserves </a:t>
            </a:r>
            <a:r>
              <a:rPr lang="en-US" sz="1200" dirty="0" err="1"/>
              <a:t>imap</a:t>
            </a:r>
            <a:r>
              <a:rPr lang="en-US" sz="1200" dirty="0"/>
              <a:t> protocol RFC822 specified “envelope” structure for ease of access should downloader module be extracted and used in a separate project.</a:t>
            </a:r>
          </a:p>
          <a:p>
            <a:endParaRPr lang="en-US" dirty="0"/>
          </a:p>
          <a:p>
            <a:r>
              <a:rPr lang="en-US" dirty="0"/>
              <a:t>Green block:</a:t>
            </a:r>
          </a:p>
          <a:p>
            <a:r>
              <a:rPr lang="en-US" sz="1200" dirty="0"/>
              <a:t>Exposes header meta-data as a dictionary, and the message body as a string;</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0072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preserves </a:t>
            </a:r>
            <a:r>
              <a:rPr lang="en-US" sz="1200" dirty="0" err="1"/>
              <a:t>imap</a:t>
            </a:r>
            <a:r>
              <a:rPr lang="en-US" sz="1200" dirty="0"/>
              <a:t> protocol RFC822 specified “envelope” structure for ease of access should downloader module be extracted and used in a separate project.</a:t>
            </a:r>
          </a:p>
          <a:p>
            <a:endParaRPr lang="en-US" dirty="0"/>
          </a:p>
          <a:p>
            <a:r>
              <a:rPr lang="en-US" dirty="0"/>
              <a:t>Green block:</a:t>
            </a:r>
          </a:p>
          <a:p>
            <a:r>
              <a:rPr lang="en-US" sz="1200" dirty="0"/>
              <a:t>Exposes header meta-data as a dictionary, and the message body as a string;</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25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preserves </a:t>
            </a:r>
            <a:r>
              <a:rPr lang="en-US" sz="1200" dirty="0" err="1"/>
              <a:t>imap</a:t>
            </a:r>
            <a:r>
              <a:rPr lang="en-US" sz="1200" dirty="0"/>
              <a:t> protocol RFC822 specified “envelope” structure for ease of access should downloader module be extracted and used in a separate project.</a:t>
            </a:r>
          </a:p>
          <a:p>
            <a:endParaRPr lang="en-US" dirty="0"/>
          </a:p>
          <a:p>
            <a:r>
              <a:rPr lang="en-US" dirty="0"/>
              <a:t>Green block:</a:t>
            </a:r>
          </a:p>
          <a:p>
            <a:r>
              <a:rPr lang="en-US" sz="1200" dirty="0"/>
              <a:t>Exposes header meta-data as a dictionary, and the message body as a string;</a:t>
            </a:r>
          </a:p>
          <a:p>
            <a:endParaRPr lang="en-US" dirty="0"/>
          </a:p>
          <a:p>
            <a:r>
              <a:rPr lang="en-US" dirty="0"/>
              <a:t>Blue block:</a:t>
            </a:r>
          </a:p>
          <a:p>
            <a:r>
              <a:rPr lang="en-US" dirty="0"/>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713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preserves </a:t>
            </a:r>
            <a:r>
              <a:rPr lang="en-US" sz="1200" dirty="0" err="1"/>
              <a:t>imap</a:t>
            </a:r>
            <a:r>
              <a:rPr lang="en-US" sz="1200" dirty="0"/>
              <a:t> protocol RFC822 specified “envelope” structure for ease of access should downloader module be extracted and used in a separate project.</a:t>
            </a:r>
          </a:p>
          <a:p>
            <a:endParaRPr lang="en-US" dirty="0"/>
          </a:p>
          <a:p>
            <a:r>
              <a:rPr lang="en-US" dirty="0"/>
              <a:t>Green block:</a:t>
            </a:r>
          </a:p>
          <a:p>
            <a:r>
              <a:rPr lang="en-US" sz="1200" dirty="0"/>
              <a:t>Exposes header meta-data as a dictionary, and the message body as a string;</a:t>
            </a:r>
          </a:p>
          <a:p>
            <a:endParaRPr lang="en-US" dirty="0"/>
          </a:p>
          <a:p>
            <a:r>
              <a:rPr lang="en-US" dirty="0"/>
              <a:t>Blue block:</a:t>
            </a:r>
          </a:p>
          <a:p>
            <a:r>
              <a:rPr lang="en-US" dirty="0"/>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8125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preserves </a:t>
            </a:r>
            <a:r>
              <a:rPr lang="en-US" sz="1200" dirty="0" err="1"/>
              <a:t>imap</a:t>
            </a:r>
            <a:r>
              <a:rPr lang="en-US" sz="1200" dirty="0"/>
              <a:t> protocol RFC822 specified “envelope” structure for ease of access should downloader module be extracted and used in a separate project.</a:t>
            </a:r>
          </a:p>
          <a:p>
            <a:endParaRPr lang="en-US" dirty="0"/>
          </a:p>
          <a:p>
            <a:r>
              <a:rPr lang="en-US" dirty="0"/>
              <a:t>Green block:</a:t>
            </a:r>
          </a:p>
          <a:p>
            <a:r>
              <a:rPr lang="en-US" sz="1200" dirty="0"/>
              <a:t>Exposes header meta-data as a dictionary, and the message body as a string;</a:t>
            </a:r>
          </a:p>
          <a:p>
            <a:endParaRPr lang="en-US" dirty="0"/>
          </a:p>
          <a:p>
            <a:r>
              <a:rPr lang="en-US" dirty="0"/>
              <a:t>Blue block:</a:t>
            </a:r>
          </a:p>
          <a:p>
            <a:r>
              <a:rPr lang="en-US" dirty="0"/>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814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DCDDDE"/>
                </a:solidFill>
                <a:effectLst/>
                <a:latin typeface="Whitney"/>
              </a:rPr>
              <a:t>Luke’s “code scribbles” produced these figures</a:t>
            </a:r>
          </a:p>
          <a:p>
            <a:endParaRPr lang="en-US" b="1" i="0" dirty="0">
              <a:solidFill>
                <a:srgbClr val="DCDDDE"/>
              </a:solidFill>
              <a:effectLst/>
              <a:latin typeface="Whitney"/>
            </a:endParaRPr>
          </a:p>
          <a:p>
            <a:r>
              <a:rPr lang="en-US" b="1" i="0" dirty="0">
                <a:solidFill>
                  <a:srgbClr val="DCDDDE"/>
                </a:solidFill>
                <a:effectLst/>
                <a:latin typeface="Whitney"/>
              </a:rPr>
              <a:t>Data science is an interdisciplinary field that uses scientific methods, processes, algorithms and systems to extract knowledge and insights from structured and unstructured data</a:t>
            </a:r>
            <a:endParaRPr lang="en-US" b="1" dirty="0"/>
          </a:p>
          <a:p>
            <a:r>
              <a:rPr lang="en-US" dirty="0"/>
              <a:t>Things to add to slide:</a:t>
            </a:r>
          </a:p>
          <a:p>
            <a:r>
              <a:rPr lang="en-US" dirty="0"/>
              <a:t>	since stakeholder is a statistical chemist, he does research on data clustering</a:t>
            </a:r>
          </a:p>
          <a:p>
            <a:endParaRPr lang="en-US" dirty="0"/>
          </a:p>
          <a:p>
            <a:r>
              <a:rPr lang="en-US" dirty="0"/>
              <a:t>So, we are essentially, trying to expose data available in one’s own inbox so that he, and people like him, can apply those analytic skills to that data.</a:t>
            </a:r>
          </a:p>
          <a:p>
            <a:endParaRPr lang="en-US" dirty="0"/>
          </a:p>
          <a:p>
            <a:r>
              <a:rPr lang="en-US" dirty="0"/>
              <a:t>	Say that it’s in R</a:t>
            </a:r>
          </a:p>
          <a:p>
            <a:r>
              <a:rPr lang="en-US" dirty="0"/>
              <a:t>	We can now say we classified emails as well.</a:t>
            </a:r>
          </a:p>
          <a:p>
            <a:endParaRPr lang="en-US" dirty="0"/>
          </a:p>
          <a:p>
            <a:r>
              <a:rPr lang="en-US" dirty="0"/>
              <a:t>Paper shared pertains to genetics “micro-expressions” data – look up what micro-expressions are.</a:t>
            </a:r>
          </a:p>
        </p:txBody>
      </p:sp>
      <p:sp>
        <p:nvSpPr>
          <p:cNvPr id="4" name="Slide Number Placeholder 3"/>
          <p:cNvSpPr>
            <a:spLocks noGrp="1"/>
          </p:cNvSpPr>
          <p:nvPr>
            <p:ph type="sldNum" sz="quarter" idx="5"/>
          </p:nvPr>
        </p:nvSpPr>
        <p:spPr/>
        <p:txBody>
          <a:bodyPr/>
          <a:lstStyle/>
          <a:p>
            <a:fld id="{2C34D70D-F2EC-4B92-BC04-6F7F492362DE}" type="slidenum">
              <a:rPr lang="en-US" smtClean="0"/>
              <a:t>21</a:t>
            </a:fld>
            <a:endParaRPr lang="en-US"/>
          </a:p>
        </p:txBody>
      </p:sp>
    </p:spTree>
    <p:extLst>
      <p:ext uri="{BB962C8B-B14F-4D97-AF65-F5344CB8AC3E}">
        <p14:creationId xmlns:p14="http://schemas.microsoft.com/office/powerpoint/2010/main" val="3803548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add to slide:</a:t>
            </a:r>
          </a:p>
          <a:p>
            <a:endParaRPr lang="en-US" dirty="0"/>
          </a:p>
          <a:p>
            <a:r>
              <a:rPr lang="en-US" dirty="0"/>
              <a:t>	Say that it’s in R</a:t>
            </a:r>
          </a:p>
          <a:p>
            <a:r>
              <a:rPr lang="en-US" dirty="0"/>
              <a:t>	We can now say we classified emails as well.</a:t>
            </a:r>
          </a:p>
        </p:txBody>
      </p:sp>
      <p:sp>
        <p:nvSpPr>
          <p:cNvPr id="4" name="Slide Number Placeholder 3"/>
          <p:cNvSpPr>
            <a:spLocks noGrp="1"/>
          </p:cNvSpPr>
          <p:nvPr>
            <p:ph type="sldNum" sz="quarter" idx="5"/>
          </p:nvPr>
        </p:nvSpPr>
        <p:spPr/>
        <p:txBody>
          <a:bodyPr/>
          <a:lstStyle/>
          <a:p>
            <a:fld id="{2C34D70D-F2EC-4B92-BC04-6F7F492362DE}" type="slidenum">
              <a:rPr lang="en-US" smtClean="0"/>
              <a:t>22</a:t>
            </a:fld>
            <a:endParaRPr lang="en-US"/>
          </a:p>
        </p:txBody>
      </p:sp>
    </p:spTree>
    <p:extLst>
      <p:ext uri="{BB962C8B-B14F-4D97-AF65-F5344CB8AC3E}">
        <p14:creationId xmlns:p14="http://schemas.microsoft.com/office/powerpoint/2010/main" val="3771687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proverbial days of the lone mad hermit learning the secrets of transmuting stone into gold are gone. All society impacting work going forward will be done by ever larger and more complex teams experts and specialists. This implicitly demands that the volumes of communication and exchange of information must also increase.</a:t>
            </a:r>
          </a:p>
          <a:p>
            <a:endParaRPr lang="en-US" dirty="0"/>
          </a:p>
          <a:p>
            <a:r>
              <a:rPr lang="en-US" dirty="0"/>
              <a:t>However, there is most certainly a breaking point, or a threshold where things break down, and it’s not going to be the same for every individual. </a:t>
            </a:r>
          </a:p>
        </p:txBody>
      </p:sp>
      <p:sp>
        <p:nvSpPr>
          <p:cNvPr id="4" name="Slide Number Placeholder 3"/>
          <p:cNvSpPr>
            <a:spLocks noGrp="1"/>
          </p:cNvSpPr>
          <p:nvPr>
            <p:ph type="sldNum" sz="quarter" idx="5"/>
          </p:nvPr>
        </p:nvSpPr>
        <p:spPr/>
        <p:txBody>
          <a:bodyPr/>
          <a:lstStyle/>
          <a:p>
            <a:fld id="{2C34D70D-F2EC-4B92-BC04-6F7F492362DE}" type="slidenum">
              <a:rPr lang="en-US" smtClean="0"/>
              <a:t>2</a:t>
            </a:fld>
            <a:endParaRPr lang="en-US"/>
          </a:p>
        </p:txBody>
      </p:sp>
    </p:spTree>
    <p:extLst>
      <p:ext uri="{BB962C8B-B14F-4D97-AF65-F5344CB8AC3E}">
        <p14:creationId xmlns:p14="http://schemas.microsoft.com/office/powerpoint/2010/main" val="1201233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add to slide:</a:t>
            </a:r>
          </a:p>
          <a:p>
            <a:endParaRPr lang="en-US" dirty="0"/>
          </a:p>
          <a:p>
            <a:r>
              <a:rPr lang="en-US" dirty="0"/>
              <a:t>	Say that it’s in R</a:t>
            </a:r>
          </a:p>
          <a:p>
            <a:r>
              <a:rPr lang="en-US" dirty="0"/>
              <a:t>	We can now say we classified emails as well.</a:t>
            </a:r>
          </a:p>
        </p:txBody>
      </p:sp>
      <p:sp>
        <p:nvSpPr>
          <p:cNvPr id="4" name="Slide Number Placeholder 3"/>
          <p:cNvSpPr>
            <a:spLocks noGrp="1"/>
          </p:cNvSpPr>
          <p:nvPr>
            <p:ph type="sldNum" sz="quarter" idx="5"/>
          </p:nvPr>
        </p:nvSpPr>
        <p:spPr/>
        <p:txBody>
          <a:bodyPr/>
          <a:lstStyle/>
          <a:p>
            <a:fld id="{2C34D70D-F2EC-4B92-BC04-6F7F492362DE}" type="slidenum">
              <a:rPr lang="en-US" smtClean="0"/>
              <a:t>23</a:t>
            </a:fld>
            <a:endParaRPr lang="en-US"/>
          </a:p>
        </p:txBody>
      </p:sp>
    </p:spTree>
    <p:extLst>
      <p:ext uri="{BB962C8B-B14F-4D97-AF65-F5344CB8AC3E}">
        <p14:creationId xmlns:p14="http://schemas.microsoft.com/office/powerpoint/2010/main" val="277170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be a bulleted list of what was done, what the next steps look like, </a:t>
            </a:r>
          </a:p>
          <a:p>
            <a:r>
              <a:rPr lang="en-US" dirty="0"/>
              <a:t>(maybe interesting points along the way) </a:t>
            </a:r>
          </a:p>
          <a:p>
            <a:r>
              <a:rPr lang="en-US" dirty="0"/>
              <a:t>and finally, a thank you! </a:t>
            </a:r>
          </a:p>
          <a:p>
            <a:r>
              <a:rPr lang="en-US" dirty="0"/>
              <a:t>	Thank Prof. Erdly, Dr. Marney, the UWB CSS dept, Kiera, and anyone else </a:t>
            </a:r>
          </a:p>
          <a:p>
            <a:r>
              <a:rPr lang="en-US" dirty="0"/>
              <a:t>	that conceivably contributed.</a:t>
            </a:r>
          </a:p>
          <a:p>
            <a:endParaRPr lang="en-US" dirty="0"/>
          </a:p>
        </p:txBody>
      </p:sp>
      <p:sp>
        <p:nvSpPr>
          <p:cNvPr id="4" name="Slide Number Placeholder 3"/>
          <p:cNvSpPr>
            <a:spLocks noGrp="1"/>
          </p:cNvSpPr>
          <p:nvPr>
            <p:ph type="sldNum" sz="quarter" idx="5"/>
          </p:nvPr>
        </p:nvSpPr>
        <p:spPr/>
        <p:txBody>
          <a:bodyPr/>
          <a:lstStyle/>
          <a:p>
            <a:fld id="{2C34D70D-F2EC-4B92-BC04-6F7F492362DE}" type="slidenum">
              <a:rPr lang="en-US" smtClean="0"/>
              <a:t>24</a:t>
            </a:fld>
            <a:endParaRPr lang="en-US"/>
          </a:p>
        </p:txBody>
      </p:sp>
    </p:spTree>
    <p:extLst>
      <p:ext uri="{BB962C8B-B14F-4D97-AF65-F5344CB8AC3E}">
        <p14:creationId xmlns:p14="http://schemas.microsoft.com/office/powerpoint/2010/main" val="120907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be a bulleted list of what was done, what the next steps look like, </a:t>
            </a:r>
          </a:p>
          <a:p>
            <a:r>
              <a:rPr lang="en-US" dirty="0"/>
              <a:t>(maybe interesting points along the way) </a:t>
            </a:r>
          </a:p>
          <a:p>
            <a:r>
              <a:rPr lang="en-US" dirty="0"/>
              <a:t>and finally, a thank you! </a:t>
            </a:r>
          </a:p>
          <a:p>
            <a:r>
              <a:rPr lang="en-US" dirty="0"/>
              <a:t>	Thank Prof. Erdly, Dr. Marney, the UWB CSS dept, Kiera, and anyone else </a:t>
            </a:r>
          </a:p>
          <a:p>
            <a:r>
              <a:rPr lang="en-US" dirty="0"/>
              <a:t>	that conceivably contributed.</a:t>
            </a:r>
          </a:p>
          <a:p>
            <a:endParaRPr lang="en-US" dirty="0"/>
          </a:p>
        </p:txBody>
      </p:sp>
      <p:sp>
        <p:nvSpPr>
          <p:cNvPr id="4" name="Slide Number Placeholder 3"/>
          <p:cNvSpPr>
            <a:spLocks noGrp="1"/>
          </p:cNvSpPr>
          <p:nvPr>
            <p:ph type="sldNum" sz="quarter" idx="5"/>
          </p:nvPr>
        </p:nvSpPr>
        <p:spPr/>
        <p:txBody>
          <a:bodyPr/>
          <a:lstStyle/>
          <a:p>
            <a:fld id="{2C34D70D-F2EC-4B92-BC04-6F7F492362DE}" type="slidenum">
              <a:rPr lang="en-US" smtClean="0"/>
              <a:t>25</a:t>
            </a:fld>
            <a:endParaRPr lang="en-US"/>
          </a:p>
        </p:txBody>
      </p:sp>
    </p:spTree>
    <p:extLst>
      <p:ext uri="{BB962C8B-B14F-4D97-AF65-F5344CB8AC3E}">
        <p14:creationId xmlns:p14="http://schemas.microsoft.com/office/powerpoint/2010/main" val="6873791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DCDDDE"/>
                </a:solidFill>
                <a:effectLst/>
                <a:latin typeface="Whitney"/>
              </a:rPr>
              <a:t>Luke’s “code scribbles” produced these figures</a:t>
            </a:r>
          </a:p>
          <a:p>
            <a:endParaRPr lang="en-US" b="1" i="0" dirty="0">
              <a:solidFill>
                <a:srgbClr val="DCDDDE"/>
              </a:solidFill>
              <a:effectLst/>
              <a:latin typeface="Whitney"/>
            </a:endParaRPr>
          </a:p>
          <a:p>
            <a:r>
              <a:rPr lang="en-US" b="1" i="0" dirty="0">
                <a:solidFill>
                  <a:srgbClr val="DCDDDE"/>
                </a:solidFill>
                <a:effectLst/>
                <a:latin typeface="Whitney"/>
              </a:rPr>
              <a:t>Data science is an interdisciplinary field that uses scientific methods, processes, algorithms and systems to extract knowledge and insights from structured and unstructured data</a:t>
            </a:r>
            <a:endParaRPr lang="en-US" b="1" dirty="0"/>
          </a:p>
          <a:p>
            <a:r>
              <a:rPr lang="en-US" dirty="0"/>
              <a:t>Things to add to slide:</a:t>
            </a:r>
          </a:p>
          <a:p>
            <a:r>
              <a:rPr lang="en-US" dirty="0"/>
              <a:t>	since stakeholder is a statistical chemist, he does research on data clustering</a:t>
            </a:r>
          </a:p>
          <a:p>
            <a:endParaRPr lang="en-US" dirty="0"/>
          </a:p>
          <a:p>
            <a:r>
              <a:rPr lang="en-US" dirty="0"/>
              <a:t>So, we are essentially, trying to expose data available in one’s own inbox so that he, and people like him, can apply those analytic skills to that data.</a:t>
            </a:r>
          </a:p>
          <a:p>
            <a:endParaRPr lang="en-US" dirty="0"/>
          </a:p>
          <a:p>
            <a:r>
              <a:rPr lang="en-US" dirty="0"/>
              <a:t>	Say that it’s in R</a:t>
            </a:r>
          </a:p>
          <a:p>
            <a:r>
              <a:rPr lang="en-US" dirty="0"/>
              <a:t>	We can now say we classified emails as well.</a:t>
            </a:r>
          </a:p>
          <a:p>
            <a:endParaRPr lang="en-US" dirty="0"/>
          </a:p>
          <a:p>
            <a:r>
              <a:rPr lang="en-US" dirty="0"/>
              <a:t>Paper shared pertains to genetics “micro-expressions” data – look up what micro-expressions are.</a:t>
            </a:r>
          </a:p>
        </p:txBody>
      </p:sp>
      <p:sp>
        <p:nvSpPr>
          <p:cNvPr id="4" name="Slide Number Placeholder 3"/>
          <p:cNvSpPr>
            <a:spLocks noGrp="1"/>
          </p:cNvSpPr>
          <p:nvPr>
            <p:ph type="sldNum" sz="quarter" idx="5"/>
          </p:nvPr>
        </p:nvSpPr>
        <p:spPr/>
        <p:txBody>
          <a:bodyPr/>
          <a:lstStyle/>
          <a:p>
            <a:fld id="{2C34D70D-F2EC-4B92-BC04-6F7F492362DE}" type="slidenum">
              <a:rPr lang="en-US" smtClean="0"/>
              <a:t>26</a:t>
            </a:fld>
            <a:endParaRPr lang="en-US"/>
          </a:p>
        </p:txBody>
      </p:sp>
    </p:spTree>
    <p:extLst>
      <p:ext uri="{BB962C8B-B14F-4D97-AF65-F5344CB8AC3E}">
        <p14:creationId xmlns:p14="http://schemas.microsoft.com/office/powerpoint/2010/main" val="14554235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DCDDDE"/>
                </a:solidFill>
                <a:effectLst/>
                <a:latin typeface="Whitney"/>
              </a:rPr>
              <a:t>Luke’s “code scribbles” produced these figures</a:t>
            </a:r>
          </a:p>
          <a:p>
            <a:endParaRPr lang="en-US" b="1" i="0" dirty="0">
              <a:solidFill>
                <a:srgbClr val="DCDDDE"/>
              </a:solidFill>
              <a:effectLst/>
              <a:latin typeface="Whitney"/>
            </a:endParaRPr>
          </a:p>
          <a:p>
            <a:r>
              <a:rPr lang="en-US" b="1" i="0" dirty="0">
                <a:solidFill>
                  <a:srgbClr val="DCDDDE"/>
                </a:solidFill>
                <a:effectLst/>
                <a:latin typeface="Whitney"/>
              </a:rPr>
              <a:t>Data science is an interdisciplinary field that uses scientific methods, processes, algorithms and systems to extract knowledge and insights from structured and unstructured data</a:t>
            </a:r>
          </a:p>
          <a:p>
            <a:endParaRPr lang="en-US" b="1" i="0" dirty="0">
              <a:solidFill>
                <a:srgbClr val="DCDDDE"/>
              </a:solidFill>
              <a:effectLst/>
              <a:latin typeface="Whitney"/>
            </a:endParaRPr>
          </a:p>
          <a:p>
            <a:r>
              <a:rPr lang="en-US" b="0" i="0" dirty="0">
                <a:solidFill>
                  <a:srgbClr val="DCDDDE"/>
                </a:solidFill>
                <a:effectLst/>
                <a:latin typeface="Whitney"/>
              </a:rPr>
              <a:t>used a simple </a:t>
            </a:r>
            <a:r>
              <a:rPr lang="en-US" b="0" i="0" dirty="0" err="1">
                <a:solidFill>
                  <a:srgbClr val="DCDDDE"/>
                </a:solidFill>
                <a:effectLst/>
                <a:latin typeface="Whitney"/>
              </a:rPr>
              <a:t>Kamada</a:t>
            </a:r>
            <a:r>
              <a:rPr lang="en-US" b="0" i="0" dirty="0">
                <a:solidFill>
                  <a:srgbClr val="DCDDDE"/>
                </a:solidFill>
                <a:effectLst/>
                <a:latin typeface="Whitney"/>
              </a:rPr>
              <a:t> Kawai spring energy minimum layout (a default option with </a:t>
            </a:r>
            <a:r>
              <a:rPr lang="en-US" b="0" i="0" dirty="0" err="1">
                <a:solidFill>
                  <a:srgbClr val="DCDDDE"/>
                </a:solidFill>
                <a:effectLst/>
                <a:latin typeface="Whitney"/>
              </a:rPr>
              <a:t>igraph</a:t>
            </a:r>
            <a:r>
              <a:rPr lang="en-US" b="0" i="0" dirty="0">
                <a:solidFill>
                  <a:srgbClr val="DCDDDE"/>
                </a:solidFill>
                <a:effectLst/>
                <a:latin typeface="Whitney"/>
              </a:rPr>
              <a:t> package in R) and the weights of the edges are defined by the counts of a word appearing in the respective emails</a:t>
            </a:r>
            <a:endParaRPr lang="en-US" dirty="0"/>
          </a:p>
        </p:txBody>
      </p:sp>
      <p:sp>
        <p:nvSpPr>
          <p:cNvPr id="4" name="Slide Number Placeholder 3"/>
          <p:cNvSpPr>
            <a:spLocks noGrp="1"/>
          </p:cNvSpPr>
          <p:nvPr>
            <p:ph type="sldNum" sz="quarter" idx="5"/>
          </p:nvPr>
        </p:nvSpPr>
        <p:spPr/>
        <p:txBody>
          <a:bodyPr/>
          <a:lstStyle/>
          <a:p>
            <a:fld id="{2C34D70D-F2EC-4B92-BC04-6F7F492362DE}" type="slidenum">
              <a:rPr lang="en-US" smtClean="0"/>
              <a:t>27</a:t>
            </a:fld>
            <a:endParaRPr lang="en-US"/>
          </a:p>
        </p:txBody>
      </p:sp>
    </p:spTree>
    <p:extLst>
      <p:ext uri="{BB962C8B-B14F-4D97-AF65-F5344CB8AC3E}">
        <p14:creationId xmlns:p14="http://schemas.microsoft.com/office/powerpoint/2010/main" val="27033867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be a bulleted list of what was done, what the next steps look like, </a:t>
            </a:r>
          </a:p>
          <a:p>
            <a:r>
              <a:rPr lang="en-US" dirty="0"/>
              <a:t>(maybe interesting points along the way) </a:t>
            </a:r>
          </a:p>
          <a:p>
            <a:r>
              <a:rPr lang="en-US" dirty="0"/>
              <a:t>and finally, a thank you! </a:t>
            </a:r>
          </a:p>
          <a:p>
            <a:r>
              <a:rPr lang="en-US" dirty="0"/>
              <a:t>	Thank Prof. Erdly, Dr. Marney, the UWB CSS dept, Kiera, and anyone else </a:t>
            </a:r>
          </a:p>
          <a:p>
            <a:r>
              <a:rPr lang="en-US" dirty="0"/>
              <a:t>	that conceivably contributed.</a:t>
            </a:r>
          </a:p>
          <a:p>
            <a:endParaRPr lang="en-US" dirty="0"/>
          </a:p>
        </p:txBody>
      </p:sp>
      <p:sp>
        <p:nvSpPr>
          <p:cNvPr id="4" name="Slide Number Placeholder 3"/>
          <p:cNvSpPr>
            <a:spLocks noGrp="1"/>
          </p:cNvSpPr>
          <p:nvPr>
            <p:ph type="sldNum" sz="quarter" idx="5"/>
          </p:nvPr>
        </p:nvSpPr>
        <p:spPr/>
        <p:txBody>
          <a:bodyPr/>
          <a:lstStyle/>
          <a:p>
            <a:fld id="{2C34D70D-F2EC-4B92-BC04-6F7F492362DE}" type="slidenum">
              <a:rPr lang="en-US" smtClean="0"/>
              <a:t>28</a:t>
            </a:fld>
            <a:endParaRPr lang="en-US"/>
          </a:p>
        </p:txBody>
      </p:sp>
    </p:spTree>
    <p:extLst>
      <p:ext uri="{BB962C8B-B14F-4D97-AF65-F5344CB8AC3E}">
        <p14:creationId xmlns:p14="http://schemas.microsoft.com/office/powerpoint/2010/main" val="2712765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C34D70D-F2EC-4B92-BC04-6F7F492362DE}" type="slidenum">
              <a:rPr lang="en-US" smtClean="0"/>
              <a:t>29</a:t>
            </a:fld>
            <a:endParaRPr lang="en-US"/>
          </a:p>
        </p:txBody>
      </p:sp>
    </p:spTree>
    <p:extLst>
      <p:ext uri="{BB962C8B-B14F-4D97-AF65-F5344CB8AC3E}">
        <p14:creationId xmlns:p14="http://schemas.microsoft.com/office/powerpoint/2010/main" val="22723290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working towards building a tool that lets a user get into the nuts and bolts of the automation, not an end product that just does it all for them.</a:t>
            </a:r>
          </a:p>
        </p:txBody>
      </p:sp>
      <p:sp>
        <p:nvSpPr>
          <p:cNvPr id="4" name="Slide Number Placeholder 3"/>
          <p:cNvSpPr>
            <a:spLocks noGrp="1"/>
          </p:cNvSpPr>
          <p:nvPr>
            <p:ph type="sldNum" sz="quarter" idx="5"/>
          </p:nvPr>
        </p:nvSpPr>
        <p:spPr/>
        <p:txBody>
          <a:bodyPr/>
          <a:lstStyle/>
          <a:p>
            <a:fld id="{2C34D70D-F2EC-4B92-BC04-6F7F492362DE}" type="slidenum">
              <a:rPr lang="en-US" smtClean="0"/>
              <a:t>32</a:t>
            </a:fld>
            <a:endParaRPr lang="en-US"/>
          </a:p>
        </p:txBody>
      </p:sp>
    </p:spTree>
    <p:extLst>
      <p:ext uri="{BB962C8B-B14F-4D97-AF65-F5344CB8AC3E}">
        <p14:creationId xmlns:p14="http://schemas.microsoft.com/office/powerpoint/2010/main" val="34087310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add to slide:</a:t>
            </a:r>
          </a:p>
          <a:p>
            <a:endParaRPr lang="en-US" dirty="0"/>
          </a:p>
          <a:p>
            <a:r>
              <a:rPr lang="en-US" dirty="0"/>
              <a:t>	Say that it’s in R</a:t>
            </a:r>
          </a:p>
          <a:p>
            <a:r>
              <a:rPr lang="en-US" dirty="0"/>
              <a:t>	We can now say we classified emails as well.</a:t>
            </a:r>
          </a:p>
        </p:txBody>
      </p:sp>
      <p:sp>
        <p:nvSpPr>
          <p:cNvPr id="4" name="Slide Number Placeholder 3"/>
          <p:cNvSpPr>
            <a:spLocks noGrp="1"/>
          </p:cNvSpPr>
          <p:nvPr>
            <p:ph type="sldNum" sz="quarter" idx="5"/>
          </p:nvPr>
        </p:nvSpPr>
        <p:spPr/>
        <p:txBody>
          <a:bodyPr/>
          <a:lstStyle/>
          <a:p>
            <a:fld id="{2C34D70D-F2EC-4B92-BC04-6F7F492362DE}" type="slidenum">
              <a:rPr lang="en-US" smtClean="0"/>
              <a:t>33</a:t>
            </a:fld>
            <a:endParaRPr lang="en-US"/>
          </a:p>
        </p:txBody>
      </p:sp>
    </p:spTree>
    <p:extLst>
      <p:ext uri="{BB962C8B-B14F-4D97-AF65-F5344CB8AC3E}">
        <p14:creationId xmlns:p14="http://schemas.microsoft.com/office/powerpoint/2010/main" val="1825363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project does not directly employ specific security tools outside of the use of password protected databases for data caching.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Ensures secured access to proprietary data in lab settings with limited-to-zero external network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Get project code to your desired operational state, clone it to your thumb drive and set up your private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complete with custom internal mail server, and run your custom data extraction/analysis/classification tools in that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project’s sponsor and primary stakeholder, Dr. Luke Marney,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C34D70D-F2EC-4B92-BC04-6F7F492362DE}" type="slidenum">
              <a:rPr lang="en-US" smtClean="0"/>
              <a:t>3</a:t>
            </a:fld>
            <a:endParaRPr lang="en-US"/>
          </a:p>
        </p:txBody>
      </p:sp>
    </p:spTree>
    <p:extLst>
      <p:ext uri="{BB962C8B-B14F-4D97-AF65-F5344CB8AC3E}">
        <p14:creationId xmlns:p14="http://schemas.microsoft.com/office/powerpoint/2010/main" val="947898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b="1" dirty="0"/>
              <a:t>Humans be Human: </a:t>
            </a:r>
            <a:br>
              <a:rPr lang="en-US" b="1" dirty="0"/>
            </a:br>
            <a:r>
              <a:rPr lang="en-US" b="1" dirty="0"/>
              <a:t>	As the volume of emails demanding</a:t>
            </a:r>
            <a:endParaRPr lang="en-US" dirty="0"/>
          </a:p>
          <a:p>
            <a:pPr lvl="1"/>
            <a:r>
              <a:rPr lang="en-US" sz="1600" b="1" i="1" dirty="0"/>
              <a:t>An often-overlooked key to effective collaboration and successful industry networking is to maintain focus on the human element of an interaction.</a:t>
            </a:r>
          </a:p>
          <a:p>
            <a:endParaRPr lang="en-US" sz="1600" b="1" dirty="0"/>
          </a:p>
          <a:p>
            <a:pPr marL="628650" lvl="1" indent="-171450">
              <a:buFont typeface="Arial" panose="020B0604020202020204" pitchFamily="34" charset="0"/>
              <a:buChar char="•"/>
            </a:pPr>
            <a:r>
              <a:rPr lang="en-US" dirty="0"/>
              <a:t>No one can be an </a:t>
            </a:r>
            <a:r>
              <a:rPr lang="en-US" b="1" dirty="0"/>
              <a:t>expert </a:t>
            </a:r>
            <a:r>
              <a:rPr lang="en-US" dirty="0"/>
              <a:t>at </a:t>
            </a:r>
            <a:r>
              <a:rPr lang="en-US" b="1" dirty="0"/>
              <a:t>everything</a:t>
            </a:r>
            <a:r>
              <a:rPr lang="en-US" dirty="0"/>
              <a:t>. </a:t>
            </a:r>
          </a:p>
          <a:p>
            <a:pPr marL="1085850" lvl="2" indent="-171450">
              <a:buFont typeface="Arial" panose="020B0604020202020204" pitchFamily="34" charset="0"/>
              <a:buChar char="•"/>
            </a:pPr>
            <a:r>
              <a:rPr lang="en-US" b="1" dirty="0"/>
              <a:t>necessity is the mother of innovation</a:t>
            </a:r>
          </a:p>
          <a:p>
            <a:pPr marL="1371600" lvl="3" indent="0">
              <a:buFont typeface="Arial" panose="020B0604020202020204" pitchFamily="34" charset="0"/>
              <a:buNone/>
            </a:pPr>
            <a:endParaRPr lang="en-US" dirty="0"/>
          </a:p>
          <a:p>
            <a:pPr marL="628650" lvl="1" indent="-171450">
              <a:buFont typeface="Arial" panose="020B0604020202020204" pitchFamily="34" charset="0"/>
              <a:buChar char="•"/>
            </a:pPr>
            <a:r>
              <a:rPr lang="en-US" b="1" dirty="0"/>
              <a:t>Processing the objective purpose </a:t>
            </a:r>
            <a:r>
              <a:rPr lang="en-US" dirty="0"/>
              <a:t>of communications at the pace of modern work life is a </a:t>
            </a:r>
            <a:r>
              <a:rPr lang="en-US" b="1" dirty="0"/>
              <a:t>non-trivial task</a:t>
            </a:r>
            <a:r>
              <a:rPr lang="en-US" dirty="0"/>
              <a:t>.</a:t>
            </a:r>
          </a:p>
          <a:p>
            <a:pPr marL="1085850" lvl="2" indent="-171450">
              <a:buFont typeface="Arial" panose="020B0604020202020204" pitchFamily="34" charset="0"/>
              <a:buChar char="•"/>
            </a:pPr>
            <a:r>
              <a:rPr lang="en-US" dirty="0"/>
              <a:t>You must </a:t>
            </a:r>
            <a:r>
              <a:rPr lang="en-US" b="1" dirty="0"/>
              <a:t>assess</a:t>
            </a:r>
            <a:r>
              <a:rPr lang="en-US" dirty="0"/>
              <a:t> not only what people are </a:t>
            </a:r>
            <a:r>
              <a:rPr lang="en-US" b="1" dirty="0"/>
              <a:t>asking of you</a:t>
            </a:r>
            <a:r>
              <a:rPr lang="en-US" dirty="0"/>
              <a:t>, but </a:t>
            </a:r>
            <a:r>
              <a:rPr lang="en-US" b="1" dirty="0"/>
              <a:t>if you can even provide what they seek</a:t>
            </a:r>
            <a:r>
              <a:rPr lang="en-US" dirty="0"/>
              <a:t>.</a:t>
            </a:r>
          </a:p>
          <a:p>
            <a:pPr marL="1085850" lvl="2" indent="-171450">
              <a:buFont typeface="Arial" panose="020B0604020202020204" pitchFamily="34" charset="0"/>
              <a:buChar char="•"/>
            </a:pPr>
            <a:r>
              <a:rPr lang="en-US" dirty="0"/>
              <a:t>you must make sure you </a:t>
            </a:r>
            <a:r>
              <a:rPr lang="en-US" b="1" dirty="0"/>
              <a:t>don’t overlook </a:t>
            </a:r>
            <a:r>
              <a:rPr lang="en-US" dirty="0"/>
              <a:t>any </a:t>
            </a:r>
            <a:r>
              <a:rPr lang="en-US" b="1" dirty="0"/>
              <a:t>corollary requests and secondary details</a:t>
            </a:r>
            <a:r>
              <a:rPr lang="en-US" dirty="0"/>
              <a:t>.</a:t>
            </a:r>
          </a:p>
          <a:p>
            <a:pPr marL="1085850" lvl="2" indent="-171450">
              <a:buFont typeface="Arial" panose="020B0604020202020204" pitchFamily="34" charset="0"/>
              <a:buChar char="•"/>
            </a:pPr>
            <a:r>
              <a:rPr lang="en-US" dirty="0"/>
              <a:t>it can </a:t>
            </a:r>
            <a:r>
              <a:rPr lang="en-US" b="1" dirty="0"/>
              <a:t>often result in people losing sight of the human purpose of the interaction</a:t>
            </a:r>
            <a:r>
              <a:rPr lang="en-US" dirty="0"/>
              <a:t>. </a:t>
            </a:r>
          </a:p>
          <a:p>
            <a:pPr marL="1543050" lvl="3" indent="-171450">
              <a:buFont typeface="Arial" panose="020B0604020202020204" pitchFamily="34" charset="0"/>
              <a:buChar char="•"/>
            </a:pPr>
            <a:r>
              <a:rPr lang="en-US" b="1" dirty="0"/>
              <a:t>Collaboration</a:t>
            </a:r>
          </a:p>
          <a:p>
            <a:pPr marL="1543050" lvl="3" indent="-171450">
              <a:buFont typeface="Arial" panose="020B0604020202020204" pitchFamily="34" charset="0"/>
              <a:buChar char="•"/>
            </a:pPr>
            <a:r>
              <a:rPr lang="en-US" b="1" dirty="0"/>
              <a:t>Relief</a:t>
            </a:r>
            <a:r>
              <a:rPr lang="en-US" dirty="0"/>
              <a:t> from </a:t>
            </a:r>
            <a:r>
              <a:rPr lang="en-US" b="1" dirty="0"/>
              <a:t>problems</a:t>
            </a:r>
            <a:r>
              <a:rPr lang="en-US" dirty="0"/>
              <a:t> outside of their </a:t>
            </a:r>
            <a:r>
              <a:rPr lang="en-US" b="1" dirty="0"/>
              <a:t>skill domain</a:t>
            </a:r>
          </a:p>
          <a:p>
            <a:pPr marL="1543050" lvl="3" indent="-171450">
              <a:buFont typeface="Arial" panose="020B0604020202020204" pitchFamily="34" charset="0"/>
              <a:buChar char="•"/>
            </a:pPr>
            <a:r>
              <a:rPr lang="en-US" b="1" dirty="0"/>
              <a:t>Simple guidance/insight</a:t>
            </a:r>
          </a:p>
          <a:p>
            <a:pPr marL="1543050" lvl="3" indent="-171450">
              <a:buFont typeface="Arial" panose="020B0604020202020204" pitchFamily="34" charset="0"/>
              <a:buChar char="•"/>
            </a:pPr>
            <a:r>
              <a:rPr lang="en-US" dirty="0"/>
              <a:t>Etc.</a:t>
            </a:r>
            <a:br>
              <a:rPr lang="en-US" dirty="0"/>
            </a:b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C34D70D-F2EC-4B92-BC04-6F7F492362DE}" type="slidenum">
              <a:rPr lang="en-US" smtClean="0"/>
              <a:t>4</a:t>
            </a:fld>
            <a:endParaRPr lang="en-US"/>
          </a:p>
        </p:txBody>
      </p:sp>
    </p:spTree>
    <p:extLst>
      <p:ext uri="{BB962C8B-B14F-4D97-AF65-F5344CB8AC3E}">
        <p14:creationId xmlns:p14="http://schemas.microsoft.com/office/powerpoint/2010/main" val="2295241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b="1" dirty="0"/>
              <a:t>Humans be Human: </a:t>
            </a:r>
            <a:br>
              <a:rPr lang="en-US" b="1" dirty="0"/>
            </a:br>
            <a:r>
              <a:rPr lang="en-US" b="1" dirty="0"/>
              <a:t>	As the volume of emails demanding</a:t>
            </a:r>
            <a:endParaRPr lang="en-US" dirty="0"/>
          </a:p>
          <a:p>
            <a:pPr lvl="1"/>
            <a:r>
              <a:rPr lang="en-US" sz="1600" b="1" i="1" dirty="0"/>
              <a:t>An often-overlooked key to effective collaboration and successful industry networking is to maintain focus on the human element of an interaction.</a:t>
            </a:r>
          </a:p>
          <a:p>
            <a:endParaRPr lang="en-US" sz="1600" b="1" dirty="0"/>
          </a:p>
          <a:p>
            <a:pPr marL="628650" lvl="1" indent="-171450">
              <a:buFont typeface="Arial" panose="020B0604020202020204" pitchFamily="34" charset="0"/>
              <a:buChar char="•"/>
            </a:pPr>
            <a:r>
              <a:rPr lang="en-US" dirty="0"/>
              <a:t>No one can be an </a:t>
            </a:r>
            <a:r>
              <a:rPr lang="en-US" b="1" dirty="0"/>
              <a:t>expert </a:t>
            </a:r>
            <a:r>
              <a:rPr lang="en-US" dirty="0"/>
              <a:t>at </a:t>
            </a:r>
            <a:r>
              <a:rPr lang="en-US" b="1" dirty="0"/>
              <a:t>everything</a:t>
            </a:r>
            <a:r>
              <a:rPr lang="en-US" dirty="0"/>
              <a:t>. </a:t>
            </a:r>
          </a:p>
          <a:p>
            <a:pPr marL="1085850" lvl="2" indent="-171450">
              <a:buFont typeface="Arial" panose="020B0604020202020204" pitchFamily="34" charset="0"/>
              <a:buChar char="•"/>
            </a:pPr>
            <a:r>
              <a:rPr lang="en-US" b="1" dirty="0"/>
              <a:t>necessity is the mother of innovation</a:t>
            </a:r>
          </a:p>
          <a:p>
            <a:pPr marL="1371600" lvl="3" indent="0">
              <a:buFont typeface="Arial" panose="020B0604020202020204" pitchFamily="34" charset="0"/>
              <a:buNone/>
            </a:pPr>
            <a:endParaRPr lang="en-US" dirty="0"/>
          </a:p>
          <a:p>
            <a:pPr marL="628650" lvl="1" indent="-171450">
              <a:buFont typeface="Arial" panose="020B0604020202020204" pitchFamily="34" charset="0"/>
              <a:buChar char="•"/>
            </a:pPr>
            <a:r>
              <a:rPr lang="en-US" b="1" dirty="0"/>
              <a:t>Processing the objective purpose </a:t>
            </a:r>
            <a:r>
              <a:rPr lang="en-US" dirty="0"/>
              <a:t>of communications at the pace of modern work life is a </a:t>
            </a:r>
            <a:r>
              <a:rPr lang="en-US" b="1" dirty="0"/>
              <a:t>non-trivial task</a:t>
            </a:r>
            <a:r>
              <a:rPr lang="en-US" dirty="0"/>
              <a:t>.</a:t>
            </a:r>
          </a:p>
          <a:p>
            <a:pPr marL="1085850" lvl="2" indent="-171450">
              <a:buFont typeface="Arial" panose="020B0604020202020204" pitchFamily="34" charset="0"/>
              <a:buChar char="•"/>
            </a:pPr>
            <a:r>
              <a:rPr lang="en-US" dirty="0"/>
              <a:t>You must </a:t>
            </a:r>
            <a:r>
              <a:rPr lang="en-US" b="1" dirty="0"/>
              <a:t>assess</a:t>
            </a:r>
            <a:r>
              <a:rPr lang="en-US" dirty="0"/>
              <a:t> not only what people are </a:t>
            </a:r>
            <a:r>
              <a:rPr lang="en-US" b="1" dirty="0"/>
              <a:t>asking of you</a:t>
            </a:r>
            <a:r>
              <a:rPr lang="en-US" dirty="0"/>
              <a:t>, but </a:t>
            </a:r>
            <a:r>
              <a:rPr lang="en-US" b="1" dirty="0"/>
              <a:t>if you can even provide what they seek</a:t>
            </a:r>
            <a:r>
              <a:rPr lang="en-US" dirty="0"/>
              <a:t>.</a:t>
            </a:r>
          </a:p>
          <a:p>
            <a:pPr marL="1085850" lvl="2" indent="-171450">
              <a:buFont typeface="Arial" panose="020B0604020202020204" pitchFamily="34" charset="0"/>
              <a:buChar char="•"/>
            </a:pPr>
            <a:r>
              <a:rPr lang="en-US" dirty="0"/>
              <a:t>you must make sure you </a:t>
            </a:r>
            <a:r>
              <a:rPr lang="en-US" b="1" dirty="0"/>
              <a:t>don’t overlook </a:t>
            </a:r>
            <a:r>
              <a:rPr lang="en-US" dirty="0"/>
              <a:t>any </a:t>
            </a:r>
            <a:r>
              <a:rPr lang="en-US" b="1" dirty="0"/>
              <a:t>corollary requests and secondary details</a:t>
            </a:r>
            <a:r>
              <a:rPr lang="en-US" dirty="0"/>
              <a:t>.</a:t>
            </a:r>
          </a:p>
          <a:p>
            <a:pPr marL="1085850" lvl="2" indent="-171450">
              <a:buFont typeface="Arial" panose="020B0604020202020204" pitchFamily="34" charset="0"/>
              <a:buChar char="•"/>
            </a:pPr>
            <a:r>
              <a:rPr lang="en-US" dirty="0"/>
              <a:t>it can </a:t>
            </a:r>
            <a:r>
              <a:rPr lang="en-US" b="1" dirty="0"/>
              <a:t>often result in people losing sight of the human purpose of the interaction</a:t>
            </a:r>
            <a:r>
              <a:rPr lang="en-US" dirty="0"/>
              <a:t>. </a:t>
            </a:r>
          </a:p>
          <a:p>
            <a:pPr marL="1543050" lvl="3" indent="-171450">
              <a:buFont typeface="Arial" panose="020B0604020202020204" pitchFamily="34" charset="0"/>
              <a:buChar char="•"/>
            </a:pPr>
            <a:r>
              <a:rPr lang="en-US" b="1" dirty="0"/>
              <a:t>Collaboration</a:t>
            </a:r>
          </a:p>
          <a:p>
            <a:pPr marL="1543050" lvl="3" indent="-171450">
              <a:buFont typeface="Arial" panose="020B0604020202020204" pitchFamily="34" charset="0"/>
              <a:buChar char="•"/>
            </a:pPr>
            <a:r>
              <a:rPr lang="en-US" b="1" dirty="0"/>
              <a:t>Relief</a:t>
            </a:r>
            <a:r>
              <a:rPr lang="en-US" dirty="0"/>
              <a:t> from </a:t>
            </a:r>
            <a:r>
              <a:rPr lang="en-US" b="1" dirty="0"/>
              <a:t>problems</a:t>
            </a:r>
            <a:r>
              <a:rPr lang="en-US" dirty="0"/>
              <a:t> outside of their </a:t>
            </a:r>
            <a:r>
              <a:rPr lang="en-US" b="1" dirty="0"/>
              <a:t>skill domain</a:t>
            </a:r>
          </a:p>
          <a:p>
            <a:pPr marL="1543050" lvl="3" indent="-171450">
              <a:buFont typeface="Arial" panose="020B0604020202020204" pitchFamily="34" charset="0"/>
              <a:buChar char="•"/>
            </a:pPr>
            <a:r>
              <a:rPr lang="en-US" b="1" dirty="0"/>
              <a:t>Simple guidance/insight</a:t>
            </a:r>
          </a:p>
          <a:p>
            <a:pPr marL="1543050" lvl="3" indent="-171450">
              <a:buFont typeface="Arial" panose="020B0604020202020204" pitchFamily="34" charset="0"/>
              <a:buChar char="•"/>
            </a:pPr>
            <a:r>
              <a:rPr lang="en-US" dirty="0"/>
              <a:t>Etc.</a:t>
            </a:r>
            <a:br>
              <a:rPr lang="en-US" dirty="0"/>
            </a:b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C34D70D-F2EC-4B92-BC04-6F7F492362DE}" type="slidenum">
              <a:rPr lang="en-US" smtClean="0"/>
              <a:t>5</a:t>
            </a:fld>
            <a:endParaRPr lang="en-US"/>
          </a:p>
        </p:txBody>
      </p:sp>
    </p:spTree>
    <p:extLst>
      <p:ext uri="{BB962C8B-B14F-4D97-AF65-F5344CB8AC3E}">
        <p14:creationId xmlns:p14="http://schemas.microsoft.com/office/powerpoint/2010/main" val="2745133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Help people break away from having to invest hours of their day trying to leverage past accomplishments, freeing them to put their time and energy into new ideas, stronger connections, or simply that all too neglected “me” time.</a:t>
            </a:r>
          </a:p>
          <a:p>
            <a:pPr marL="0" lvl="0" indent="0">
              <a:buFont typeface="Arial" panose="020B0604020202020204" pitchFamily="34" charset="0"/>
              <a:buNone/>
            </a:pPr>
            <a:endParaRPr lang="en-US" b="1" dirty="0"/>
          </a:p>
          <a:p>
            <a:pPr marL="0" lvl="0" indent="0">
              <a:buFont typeface="Arial" panose="020B0604020202020204" pitchFamily="34" charset="0"/>
              <a:buNone/>
            </a:pPr>
            <a:r>
              <a:rPr lang="en-US" b="1" dirty="0"/>
              <a:t>Be fluid, adaptive, modular:</a:t>
            </a:r>
          </a:p>
          <a:p>
            <a:pPr marL="0" lvl="0" indent="0">
              <a:buFont typeface="Arial" panose="020B0604020202020204" pitchFamily="34" charset="0"/>
              <a:buNone/>
            </a:pPr>
            <a:r>
              <a:rPr lang="en-US" dirty="0"/>
              <a:t>There are many steps along the path to being able to perform statistical and structural analysis on the emails in your inbox. Not all the steps for person A may be necessary for person B, so we built each discrete step as a stand-alone module with well defined input/output specifications.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2C34D70D-F2EC-4B92-BC04-6F7F492362DE}" type="slidenum">
              <a:rPr lang="en-US" smtClean="0"/>
              <a:t>7</a:t>
            </a:fld>
            <a:endParaRPr lang="en-US"/>
          </a:p>
        </p:txBody>
      </p:sp>
    </p:spTree>
    <p:extLst>
      <p:ext uri="{BB962C8B-B14F-4D97-AF65-F5344CB8AC3E}">
        <p14:creationId xmlns:p14="http://schemas.microsoft.com/office/powerpoint/2010/main" val="559654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preserves </a:t>
            </a:r>
            <a:r>
              <a:rPr lang="en-US" sz="1200" dirty="0" err="1"/>
              <a:t>imap</a:t>
            </a:r>
            <a:r>
              <a:rPr lang="en-US" sz="1200" dirty="0"/>
              <a:t> protocol RFC822 specified “envelope” structure for ease of access should downloader module be extracted and used in a separate project.</a:t>
            </a:r>
          </a:p>
          <a:p>
            <a:endParaRPr lang="en-US" dirty="0"/>
          </a:p>
          <a:p>
            <a:r>
              <a:rPr lang="en-US" dirty="0"/>
              <a:t>Green block:</a:t>
            </a:r>
          </a:p>
          <a:p>
            <a:r>
              <a:rPr lang="en-US" sz="1200" dirty="0"/>
              <a:t>Exposes header meta-data as a dictionary, and the message body as a string;</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1520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preserves </a:t>
            </a:r>
            <a:r>
              <a:rPr lang="en-US" sz="1200" dirty="0" err="1"/>
              <a:t>imap</a:t>
            </a:r>
            <a:r>
              <a:rPr lang="en-US" sz="1200" dirty="0"/>
              <a:t> protocol RFC822 specified “envelope” structure for ease of access should downloader module be extracted and used in a separate project.</a:t>
            </a:r>
          </a:p>
          <a:p>
            <a:endParaRPr lang="en-US" dirty="0"/>
          </a:p>
          <a:p>
            <a:r>
              <a:rPr lang="en-US" dirty="0"/>
              <a:t>Green block:</a:t>
            </a:r>
          </a:p>
          <a:p>
            <a:r>
              <a:rPr lang="en-US" sz="1200" dirty="0"/>
              <a:t>Exposes header meta-data as a dictionary, and the message body as a string;</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24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preserves </a:t>
            </a:r>
            <a:r>
              <a:rPr lang="en-US" sz="1200" dirty="0" err="1"/>
              <a:t>imap</a:t>
            </a:r>
            <a:r>
              <a:rPr lang="en-US" sz="1200" dirty="0"/>
              <a:t> protocol RFC822 specified “envelope” structure for ease of access should downloader module be extracted and used in a separate project.</a:t>
            </a:r>
          </a:p>
          <a:p>
            <a:endParaRPr lang="en-US" dirty="0"/>
          </a:p>
          <a:p>
            <a:r>
              <a:rPr lang="en-US" dirty="0"/>
              <a:t>Green block:</a:t>
            </a:r>
          </a:p>
          <a:p>
            <a:r>
              <a:rPr lang="en-US" sz="1200" dirty="0"/>
              <a:t>Exposes header meta-data as a dictionary, and the message body as a string;</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16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8780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7916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020535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024341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3980266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4755250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606629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8784854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114113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8307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6882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55353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6/7/2021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956812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6/7/2021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22287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6/7/2021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658723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6/7/2021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6963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6/7/2021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577790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6/7/2021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211935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08588755"/>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6194191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5397608"/>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7082736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31009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4295919"/>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8625662"/>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6/7/2021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31864838"/>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2"/>
            <a:ext cx="9440035"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40"/>
            <a:ext cx="9440035"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A7E3B1E-DA15-47C3-A8CE-0083614F12C1}"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51EEB-370E-4FEA-8ED2-AD6D845F764F}" type="slidenum">
              <a:rPr lang="en-US" smtClean="0"/>
              <a:t>‹#›</a:t>
            </a:fld>
            <a:endParaRPr lang="en-US"/>
          </a:p>
        </p:txBody>
      </p:sp>
    </p:spTree>
    <p:extLst>
      <p:ext uri="{BB962C8B-B14F-4D97-AF65-F5344CB8AC3E}">
        <p14:creationId xmlns:p14="http://schemas.microsoft.com/office/powerpoint/2010/main" val="39110069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7E3B1E-DA15-47C3-A8CE-0083614F12C1}"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51EEB-370E-4FEA-8ED2-AD6D845F764F}" type="slidenum">
              <a:rPr lang="en-US" smtClean="0"/>
              <a:t>‹#›</a:t>
            </a:fld>
            <a:endParaRPr lang="en-US"/>
          </a:p>
        </p:txBody>
      </p:sp>
    </p:spTree>
    <p:extLst>
      <p:ext uri="{BB962C8B-B14F-4D97-AF65-F5344CB8AC3E}">
        <p14:creationId xmlns:p14="http://schemas.microsoft.com/office/powerpoint/2010/main" val="24978748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2" y="1761069"/>
            <a:ext cx="9590551"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2" y="3589879"/>
            <a:ext cx="9590551"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7E3B1E-DA15-47C3-A8CE-0083614F12C1}"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51EEB-370E-4FEA-8ED2-AD6D845F764F}" type="slidenum">
              <a:rPr lang="en-US" smtClean="0"/>
              <a:t>‹#›</a:t>
            </a:fld>
            <a:endParaRPr lang="en-US"/>
          </a:p>
        </p:txBody>
      </p:sp>
    </p:spTree>
    <p:extLst>
      <p:ext uri="{BB962C8B-B14F-4D97-AF65-F5344CB8AC3E}">
        <p14:creationId xmlns:p14="http://schemas.microsoft.com/office/powerpoint/2010/main" val="13937077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7"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3" y="1732451"/>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A7E3B1E-DA15-47C3-A8CE-0083614F12C1}" type="datetimeFigureOut">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51EEB-370E-4FEA-8ED2-AD6D845F764F}" type="slidenum">
              <a:rPr lang="en-US" smtClean="0"/>
              <a:t>‹#›</a:t>
            </a:fld>
            <a:endParaRPr lang="en-US"/>
          </a:p>
        </p:txBody>
      </p:sp>
    </p:spTree>
    <p:extLst>
      <p:ext uri="{BB962C8B-B14F-4D97-AF65-F5344CB8AC3E}">
        <p14:creationId xmlns:p14="http://schemas.microsoft.com/office/powerpoint/2010/main" val="214164718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4" y="1770324"/>
            <a:ext cx="5049897" cy="4112953"/>
          </a:xfrm>
          <a:prstGeom prst="rect">
            <a:avLst/>
          </a:prstGeom>
        </p:spPr>
      </p:pic>
      <p:pic>
        <p:nvPicPr>
          <p:cNvPr id="14" name="Picture 13" descr="Slate-V2-S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661" y="1770324"/>
            <a:ext cx="5049897" cy="4112953"/>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9"/>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5"/>
            <a:ext cx="4895331"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9"/>
            <a:ext cx="4895331"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A7E3B1E-DA15-47C3-A8CE-0083614F12C1}" type="datetimeFigureOut">
              <a:rPr lang="en-US" smtClean="0"/>
              <a:t>6/8/2021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351EEB-370E-4FEA-8ED2-AD6D845F764F}" type="slidenum">
              <a:rPr lang="en-US" smtClean="0"/>
              <a:t>‹#›</a:t>
            </a:fld>
            <a:endParaRPr lang="en-US"/>
          </a:p>
        </p:txBody>
      </p:sp>
    </p:spTree>
    <p:extLst>
      <p:ext uri="{BB962C8B-B14F-4D97-AF65-F5344CB8AC3E}">
        <p14:creationId xmlns:p14="http://schemas.microsoft.com/office/powerpoint/2010/main" val="2553797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A7E3B1E-DA15-47C3-A8CE-0083614F12C1}" type="datetimeFigureOut">
              <a:rPr lang="en-US" smtClean="0"/>
              <a:t>6/8/2021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351EEB-370E-4FEA-8ED2-AD6D845F764F}" type="slidenum">
              <a:rPr lang="en-US" smtClean="0"/>
              <a:t>‹#›</a:t>
            </a:fld>
            <a:endParaRPr lang="en-US"/>
          </a:p>
        </p:txBody>
      </p:sp>
    </p:spTree>
    <p:extLst>
      <p:ext uri="{BB962C8B-B14F-4D97-AF65-F5344CB8AC3E}">
        <p14:creationId xmlns:p14="http://schemas.microsoft.com/office/powerpoint/2010/main" val="33500772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7E3B1E-DA15-47C3-A8CE-0083614F12C1}" type="datetimeFigureOut">
              <a:rPr lang="en-US" smtClean="0"/>
              <a:t>6/8/2021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351EEB-370E-4FEA-8ED2-AD6D845F764F}" type="slidenum">
              <a:rPr lang="en-US" smtClean="0"/>
              <a:t>‹#›</a:t>
            </a:fld>
            <a:endParaRPr lang="en-US"/>
          </a:p>
        </p:txBody>
      </p:sp>
    </p:spTree>
    <p:extLst>
      <p:ext uri="{BB962C8B-B14F-4D97-AF65-F5344CB8AC3E}">
        <p14:creationId xmlns:p14="http://schemas.microsoft.com/office/powerpoint/2010/main" val="34912773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6/7/2021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366539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7"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4"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7" y="2431519"/>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7E3B1E-DA15-47C3-A8CE-0083614F12C1}" type="datetimeFigureOut">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51EEB-370E-4FEA-8ED2-AD6D845F764F}" type="slidenum">
              <a:rPr lang="en-US" smtClean="0"/>
              <a:t>‹#›</a:t>
            </a:fld>
            <a:endParaRPr lang="en-US"/>
          </a:p>
        </p:txBody>
      </p:sp>
    </p:spTree>
    <p:extLst>
      <p:ext uri="{BB962C8B-B14F-4D97-AF65-F5344CB8AC3E}">
        <p14:creationId xmlns:p14="http://schemas.microsoft.com/office/powerpoint/2010/main" val="32699297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2" name="Picture 11" descr="Slate-V2-S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9983" y="609923"/>
            <a:ext cx="4570861" cy="5205472"/>
          </a:xfrm>
          <a:prstGeom prst="rect">
            <a:avLst/>
          </a:prstGeom>
        </p:spPr>
      </p:pic>
      <p:sp>
        <p:nvSpPr>
          <p:cNvPr id="2" name="Title 1"/>
          <p:cNvSpPr>
            <a:spLocks noGrp="1"/>
          </p:cNvSpPr>
          <p:nvPr>
            <p:ph type="title"/>
          </p:nvPr>
        </p:nvSpPr>
        <p:spPr>
          <a:xfrm>
            <a:off x="913796" y="609923"/>
            <a:ext cx="5232901"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635638" y="743989"/>
            <a:ext cx="4220500"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6" y="2439261"/>
            <a:ext cx="5232901"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A7E3B1E-DA15-47C3-A8CE-0083614F12C1}" type="datetimeFigureOut">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51EEB-370E-4FEA-8ED2-AD6D845F764F}" type="slidenum">
              <a:rPr lang="en-US" smtClean="0"/>
              <a:t>‹#›</a:t>
            </a:fld>
            <a:endParaRPr lang="en-US"/>
          </a:p>
        </p:txBody>
      </p:sp>
    </p:spTree>
    <p:extLst>
      <p:ext uri="{BB962C8B-B14F-4D97-AF65-F5344CB8AC3E}">
        <p14:creationId xmlns:p14="http://schemas.microsoft.com/office/powerpoint/2010/main" val="142330532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Slate-V2-S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994" y="540085"/>
            <a:ext cx="10208013" cy="3834374"/>
          </a:xfrm>
          <a:prstGeom prst="rect">
            <a:avLst/>
          </a:prstGeom>
        </p:spPr>
      </p:pic>
      <p:sp>
        <p:nvSpPr>
          <p:cNvPr id="2" name="Title 1"/>
          <p:cNvSpPr>
            <a:spLocks noGrp="1"/>
          </p:cNvSpPr>
          <p:nvPr>
            <p:ph type="title"/>
          </p:nvPr>
        </p:nvSpPr>
        <p:spPr>
          <a:xfrm>
            <a:off x="913806" y="4565255"/>
            <a:ext cx="10355327"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234956" y="695011"/>
            <a:ext cx="9714133"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3"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7E3B1E-DA15-47C3-A8CE-0083614F12C1}" type="datetimeFigureOut">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51EEB-370E-4FEA-8ED2-AD6D845F764F}" type="slidenum">
              <a:rPr lang="en-US" smtClean="0"/>
              <a:t>‹#›</a:t>
            </a:fld>
            <a:endParaRPr lang="en-US"/>
          </a:p>
        </p:txBody>
      </p:sp>
    </p:spTree>
    <p:extLst>
      <p:ext uri="{BB962C8B-B14F-4D97-AF65-F5344CB8AC3E}">
        <p14:creationId xmlns:p14="http://schemas.microsoft.com/office/powerpoint/2010/main" val="9940382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3"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7E3B1E-DA15-47C3-A8CE-0083614F12C1}" type="datetimeFigureOut">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51EEB-370E-4FEA-8ED2-AD6D845F764F}" type="slidenum">
              <a:rPr lang="en-US" smtClean="0"/>
              <a:t>‹#›</a:t>
            </a:fld>
            <a:endParaRPr lang="en-US"/>
          </a:p>
        </p:txBody>
      </p:sp>
    </p:spTree>
    <p:extLst>
      <p:ext uri="{BB962C8B-B14F-4D97-AF65-F5344CB8AC3E}">
        <p14:creationId xmlns:p14="http://schemas.microsoft.com/office/powerpoint/2010/main" val="4387050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5" y="3610034"/>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5"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7E3B1E-DA15-47C3-A8CE-0083614F12C1}" type="datetimeFigureOut">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51EEB-370E-4FEA-8ED2-AD6D845F764F}" type="slidenum">
              <a:rPr lang="en-US" smtClean="0"/>
              <a:t>‹#›</a:t>
            </a:fld>
            <a:endParaRPr lang="en-US"/>
          </a:p>
        </p:txBody>
      </p:sp>
      <p:sp>
        <p:nvSpPr>
          <p:cNvPr id="11" name="TextBox 10"/>
          <p:cNvSpPr txBox="1"/>
          <p:nvPr/>
        </p:nvSpPr>
        <p:spPr>
          <a:xfrm>
            <a:off x="836612" y="87391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437812" y="2933245"/>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19640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5" y="2126943"/>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6"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7E3B1E-DA15-47C3-A8CE-0083614F12C1}" type="datetimeFigureOut">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351EEB-370E-4FEA-8ED2-AD6D845F764F}" type="slidenum">
              <a:rPr lang="en-US" smtClean="0"/>
              <a:t>‹#›</a:t>
            </a:fld>
            <a:endParaRPr lang="en-US"/>
          </a:p>
        </p:txBody>
      </p:sp>
    </p:spTree>
    <p:extLst>
      <p:ext uri="{BB962C8B-B14F-4D97-AF65-F5344CB8AC3E}">
        <p14:creationId xmlns:p14="http://schemas.microsoft.com/office/powerpoint/2010/main" val="29951029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3"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A7E3B1E-DA15-47C3-A8CE-0083614F12C1}" type="datetimeFigureOut">
              <a:rPr lang="en-US" smtClean="0"/>
              <a:t>6/8/2021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351EEB-370E-4FEA-8ED2-AD6D845F764F}" type="slidenum">
              <a:rPr lang="en-US" smtClean="0"/>
              <a:t>‹#›</a:t>
            </a:fld>
            <a:endParaRPr lang="en-US"/>
          </a:p>
        </p:txBody>
      </p:sp>
    </p:spTree>
    <p:extLst>
      <p:ext uri="{BB962C8B-B14F-4D97-AF65-F5344CB8AC3E}">
        <p14:creationId xmlns:p14="http://schemas.microsoft.com/office/powerpoint/2010/main" val="119440451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6" name="Picture 5"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985" y="1826045"/>
            <a:ext cx="3372061" cy="1833558"/>
          </a:xfrm>
          <a:prstGeom prst="rect">
            <a:avLst/>
          </a:prstGeom>
        </p:spPr>
      </p:pic>
      <p:pic>
        <p:nvPicPr>
          <p:cNvPr id="28" name="Picture 27"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1751" y="1826045"/>
            <a:ext cx="3372061" cy="1833558"/>
          </a:xfrm>
          <a:prstGeom prst="rect">
            <a:avLst/>
          </a:prstGeom>
        </p:spPr>
      </p:pic>
      <p:pic>
        <p:nvPicPr>
          <p:cNvPr id="29" name="Picture 28" descr="Slate-V2-S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5620" y="1826045"/>
            <a:ext cx="3372061" cy="1833558"/>
          </a:xfrm>
          <a:prstGeom prst="rect">
            <a:avLst/>
          </a:prstGeom>
        </p:spPr>
      </p:pic>
      <p:sp>
        <p:nvSpPr>
          <p:cNvPr id="30" name="Title 1"/>
          <p:cNvSpPr>
            <a:spLocks noGrp="1"/>
          </p:cNvSpPr>
          <p:nvPr>
            <p:ph type="title"/>
          </p:nvPr>
        </p:nvSpPr>
        <p:spPr>
          <a:xfrm>
            <a:off x="913795"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3"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9"/>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4" y="4480369"/>
            <a:ext cx="3302337"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9"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7"/>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A7E3B1E-DA15-47C3-A8CE-0083614F12C1}" type="datetimeFigureOut">
              <a:rPr lang="en-US" smtClean="0"/>
              <a:t>6/8/2021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351EEB-370E-4FEA-8ED2-AD6D845F764F}" type="slidenum">
              <a:rPr lang="en-US" smtClean="0"/>
              <a:t>‹#›</a:t>
            </a:fld>
            <a:endParaRPr lang="en-US"/>
          </a:p>
        </p:txBody>
      </p:sp>
    </p:spTree>
    <p:extLst>
      <p:ext uri="{BB962C8B-B14F-4D97-AF65-F5344CB8AC3E}">
        <p14:creationId xmlns:p14="http://schemas.microsoft.com/office/powerpoint/2010/main" val="14024656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7E3B1E-DA15-47C3-A8CE-0083614F12C1}"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51EEB-370E-4FEA-8ED2-AD6D845F764F}" type="slidenum">
              <a:rPr lang="en-US" smtClean="0"/>
              <a:t>‹#›</a:t>
            </a:fld>
            <a:endParaRPr lang="en-US"/>
          </a:p>
        </p:txBody>
      </p:sp>
    </p:spTree>
    <p:extLst>
      <p:ext uri="{BB962C8B-B14F-4D97-AF65-F5344CB8AC3E}">
        <p14:creationId xmlns:p14="http://schemas.microsoft.com/office/powerpoint/2010/main" val="28970624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70" y="609601"/>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601"/>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A7E3B1E-DA15-47C3-A8CE-0083614F12C1}" type="datetimeFigureOut">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351EEB-370E-4FEA-8ED2-AD6D845F764F}" type="slidenum">
              <a:rPr lang="en-US" smtClean="0"/>
              <a:t>‹#›</a:t>
            </a:fld>
            <a:endParaRPr lang="en-US"/>
          </a:p>
        </p:txBody>
      </p:sp>
    </p:spTree>
    <p:extLst>
      <p:ext uri="{BB962C8B-B14F-4D97-AF65-F5344CB8AC3E}">
        <p14:creationId xmlns:p14="http://schemas.microsoft.com/office/powerpoint/2010/main" val="2052362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6/7/2021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74160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6/7/2021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2606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6/7/2021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1565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6/7/2021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91752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6/7/2021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30619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6/7/2021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912283937"/>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3000">
              <a:srgbClr val="474747"/>
            </a:gs>
            <a:gs pos="56000">
              <a:schemeClr val="tx2">
                <a:lumMod val="10000"/>
              </a:schemeClr>
            </a:gs>
            <a:gs pos="100000">
              <a:schemeClr val="tx2">
                <a:lumMod val="5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6/7/2021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07544"/>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3"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51"/>
            <a:ext cx="10353763"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7"/>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A7E3B1E-DA15-47C3-A8CE-0083614F12C1}" type="datetimeFigureOut">
              <a:rPr lang="en-US" smtClean="0"/>
              <a:t>6/8/2021</a:t>
            </a:fld>
            <a:endParaRPr lang="en-US"/>
          </a:p>
        </p:txBody>
      </p:sp>
      <p:sp>
        <p:nvSpPr>
          <p:cNvPr id="5" name="Footer Placeholder 4"/>
          <p:cNvSpPr>
            <a:spLocks noGrp="1"/>
          </p:cNvSpPr>
          <p:nvPr>
            <p:ph type="ftr" sz="quarter" idx="3"/>
          </p:nvPr>
        </p:nvSpPr>
        <p:spPr>
          <a:xfrm>
            <a:off x="913797" y="5883277"/>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3" y="5883277"/>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6351EEB-370E-4FEA-8ED2-AD6D845F764F}" type="slidenum">
              <a:rPr lang="en-US" smtClean="0"/>
              <a:t>‹#›</a:t>
            </a:fld>
            <a:endParaRPr lang="en-US"/>
          </a:p>
        </p:txBody>
      </p:sp>
    </p:spTree>
    <p:extLst>
      <p:ext uri="{BB962C8B-B14F-4D97-AF65-F5344CB8AC3E}">
        <p14:creationId xmlns:p14="http://schemas.microsoft.com/office/powerpoint/2010/main" val="2129082492"/>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3.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curl.se/"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hyperlink" Target="https://github.com/mosuka/blast"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3" Type="http://schemas.openxmlformats.org/officeDocument/2006/relationships/image" Target="../media/image1.jpe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26.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33.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13.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4.png"/><Relationship Id="rId10" Type="http://schemas.openxmlformats.org/officeDocument/2006/relationships/image" Target="../media/image22.png"/><Relationship Id="rId19" Type="http://schemas.openxmlformats.org/officeDocument/2006/relationships/image" Target="../media/image31.gif"/><Relationship Id="rId4" Type="http://schemas.openxmlformats.org/officeDocument/2006/relationships/image" Target="../media/image16.jp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hyperlink" Target="https://doi.org/10.1145/3289600.3291028" TargetMode="External"/><Relationship Id="rId2" Type="http://schemas.openxmlformats.org/officeDocument/2006/relationships/hyperlink" Target="https://doi.org/10.1145/3290605.3300604" TargetMode="External"/><Relationship Id="rId1" Type="http://schemas.openxmlformats.org/officeDocument/2006/relationships/slideLayout" Target="../slideLayouts/slideLayout6.xml"/><Relationship Id="rId4" Type="http://schemas.openxmlformats.org/officeDocument/2006/relationships/hyperlink" Target="https://www.researchgate.net/publication/220746717_Classifying_Action_Items_for_Semantic_Email"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curl.se/" TargetMode="External"/><Relationship Id="rId3" Type="http://schemas.openxmlformats.org/officeDocument/2006/relationships/hyperlink" Target="https://www.sqlite.org/index.html" TargetMode="External"/><Relationship Id="rId7" Type="http://schemas.openxmlformats.org/officeDocument/2006/relationships/hyperlink" Target="https://numba.pydata.org/" TargetMode="External"/><Relationship Id="rId2" Type="http://schemas.openxmlformats.org/officeDocument/2006/relationships/hyperlink" Target="https://www.nltk.org/" TargetMode="External"/><Relationship Id="rId1" Type="http://schemas.openxmlformats.org/officeDocument/2006/relationships/slideLayout" Target="../slideLayouts/slideLayout6.xml"/><Relationship Id="rId6" Type="http://schemas.openxmlformats.org/officeDocument/2006/relationships/hyperlink" Target="https://numpy.org/doc/stable/user/whatisnumpy.html" TargetMode="External"/><Relationship Id="rId5" Type="http://schemas.openxmlformats.org/officeDocument/2006/relationships/hyperlink" Target="https://pandas.pydata.org/" TargetMode="External"/><Relationship Id="rId4" Type="http://schemas.openxmlformats.org/officeDocument/2006/relationships/hyperlink" Target="https://pydoit.org/" TargetMode="External"/><Relationship Id="rId9" Type="http://schemas.openxmlformats.org/officeDocument/2006/relationships/hyperlink" Target="https://github.com/mosuka/blast"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MAIF/melusine/blob/master/melusine/models/attention_model.py"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craftyourcontent.com/wp-content/uploads/2017/05/The-Future-of-Writing-With-Robots-1024x379.png"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s://www.shutterstock.com/image-photo/close-african-business-man-hands-working-1460065946" TargetMode="External"/><Relationship Id="rId5" Type="http://schemas.openxmlformats.org/officeDocument/2006/relationships/image" Target="../media/image8.jpe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hyperlink" Target="https://www.sqlite.org/index.html" TargetMode="External"/><Relationship Id="rId7" Type="http://schemas.openxmlformats.org/officeDocument/2006/relationships/hyperlink" Target="https://numba.pydata.org/" TargetMode="External"/><Relationship Id="rId2" Type="http://schemas.openxmlformats.org/officeDocument/2006/relationships/hyperlink" Target="https://www.nltk.org/" TargetMode="External"/><Relationship Id="rId1" Type="http://schemas.openxmlformats.org/officeDocument/2006/relationships/slideLayout" Target="../slideLayouts/slideLayout2.xml"/><Relationship Id="rId6" Type="http://schemas.openxmlformats.org/officeDocument/2006/relationships/hyperlink" Target="https://numpy.org/doc/stable/user/whatisnumpy.html" TargetMode="External"/><Relationship Id="rId5" Type="http://schemas.openxmlformats.org/officeDocument/2006/relationships/hyperlink" Target="https://pandas.pydata.org/" TargetMode="External"/><Relationship Id="rId4" Type="http://schemas.openxmlformats.org/officeDocument/2006/relationships/hyperlink" Target="https://pydoit.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810330-F0B5-43C9-BC34-094FFB5C0529}"/>
              </a:ext>
            </a:extLst>
          </p:cNvPr>
          <p:cNvPicPr>
            <a:picLocks noChangeAspect="1"/>
          </p:cNvPicPr>
          <p:nvPr/>
        </p:nvPicPr>
        <p:blipFill rotWithShape="1">
          <a:blip r:embed="rId3"/>
          <a:srcRect l="716" t="16999" r="1463"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5" name="TextBox 4">
            <a:extLst>
              <a:ext uri="{FF2B5EF4-FFF2-40B4-BE49-F238E27FC236}">
                <a16:creationId xmlns:a16="http://schemas.microsoft.com/office/drawing/2014/main" id="{9918EA0C-ADE2-43B6-A920-AD356D36531A}"/>
              </a:ext>
            </a:extLst>
          </p:cNvPr>
          <p:cNvSpPr txBox="1"/>
          <p:nvPr/>
        </p:nvSpPr>
        <p:spPr>
          <a:xfrm>
            <a:off x="5394960" y="1417880"/>
            <a:ext cx="3205640" cy="3606115"/>
          </a:xfrm>
          <a:prstGeom prst="rect">
            <a:avLst/>
          </a:prstGeom>
          <a:noFill/>
        </p:spPr>
        <p:txBody>
          <a:bodyPr wrap="square" rtlCol="0">
            <a:spAutoFit/>
          </a:bodyPr>
          <a:lstStyle/>
          <a:p>
            <a:pPr>
              <a:spcAft>
                <a:spcPts val="600"/>
              </a:spcAft>
            </a:pPr>
            <a:r>
              <a:rPr lang="en-US" sz="3200" dirty="0">
                <a:solidFill>
                  <a:srgbClr val="FF0000"/>
                </a:solidFill>
              </a:rPr>
              <a:t>A</a:t>
            </a:r>
            <a:r>
              <a:rPr lang="en-US" sz="3200" dirty="0"/>
              <a:t>.</a:t>
            </a:r>
            <a:r>
              <a:rPr lang="en-US" sz="3200" dirty="0">
                <a:solidFill>
                  <a:srgbClr val="FF0000"/>
                </a:solidFill>
              </a:rPr>
              <a:t>C</a:t>
            </a:r>
            <a:r>
              <a:rPr lang="en-US" sz="3200" dirty="0"/>
              <a:t>.</a:t>
            </a:r>
            <a:r>
              <a:rPr lang="en-US" sz="3200" dirty="0">
                <a:solidFill>
                  <a:srgbClr val="FF0000"/>
                </a:solidFill>
              </a:rPr>
              <a:t>M</a:t>
            </a:r>
            <a:r>
              <a:rPr lang="en-US" sz="3200" dirty="0"/>
              <a:t>.</a:t>
            </a:r>
            <a:r>
              <a:rPr lang="en-US" sz="3200" dirty="0">
                <a:solidFill>
                  <a:srgbClr val="FF0000"/>
                </a:solidFill>
              </a:rPr>
              <a:t>E</a:t>
            </a:r>
            <a:r>
              <a:rPr lang="en-US" sz="3200" dirty="0"/>
              <a:t>.:</a:t>
            </a:r>
          </a:p>
          <a:p>
            <a:pPr>
              <a:spcAft>
                <a:spcPts val="600"/>
              </a:spcAft>
            </a:pPr>
            <a:r>
              <a:rPr lang="en-US" sz="3200" dirty="0">
                <a:solidFill>
                  <a:srgbClr val="FF0000"/>
                </a:solidFill>
              </a:rPr>
              <a:t>A</a:t>
            </a:r>
            <a:r>
              <a:rPr lang="en-US" sz="3200" dirty="0">
                <a:solidFill>
                  <a:srgbClr val="00B0F0"/>
                </a:solidFill>
              </a:rPr>
              <a:t>utomated </a:t>
            </a:r>
            <a:r>
              <a:rPr lang="en-US" sz="3200" dirty="0">
                <a:solidFill>
                  <a:srgbClr val="FF0000"/>
                </a:solidFill>
              </a:rPr>
              <a:t>C</a:t>
            </a:r>
            <a:r>
              <a:rPr lang="en-US" sz="3200" dirty="0">
                <a:solidFill>
                  <a:srgbClr val="00B0F0"/>
                </a:solidFill>
              </a:rPr>
              <a:t>ollection and</a:t>
            </a:r>
            <a:br>
              <a:rPr lang="en-US" sz="3200" dirty="0">
                <a:solidFill>
                  <a:srgbClr val="00B0F0"/>
                </a:solidFill>
              </a:rPr>
            </a:br>
            <a:r>
              <a:rPr lang="en-US" sz="3200" dirty="0">
                <a:solidFill>
                  <a:srgbClr val="FF0000"/>
                </a:solidFill>
              </a:rPr>
              <a:t>M</a:t>
            </a:r>
            <a:r>
              <a:rPr lang="en-US" sz="3200" dirty="0">
                <a:solidFill>
                  <a:srgbClr val="00B0F0"/>
                </a:solidFill>
              </a:rPr>
              <a:t>anipulation of </a:t>
            </a:r>
            <a:r>
              <a:rPr lang="en-US" sz="3200" dirty="0">
                <a:solidFill>
                  <a:srgbClr val="FF0000"/>
                </a:solidFill>
              </a:rPr>
              <a:t>E</a:t>
            </a:r>
            <a:r>
              <a:rPr lang="en-US" sz="3200" dirty="0">
                <a:solidFill>
                  <a:srgbClr val="00B0F0"/>
                </a:solidFill>
              </a:rPr>
              <a:t>mail</a:t>
            </a:r>
          </a:p>
          <a:p>
            <a:pPr marL="0" marR="0" lvl="0" indent="0" algn="r"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en-US" sz="1800" b="0" i="0" u="none" strike="noStrike" kern="1200" cap="none" spc="0" normalizeH="0" baseline="0" noProof="0" dirty="0">
                <a:ln>
                  <a:noFill/>
                </a:ln>
                <a:solidFill>
                  <a:prstClr val="white">
                    <a:lumMod val="50000"/>
                    <a:lumOff val="50000"/>
                  </a:prstClr>
                </a:solidFill>
                <a:effectLst/>
                <a:uLnTx/>
                <a:uFillTx/>
                <a:latin typeface="Trebuchet MS" panose="020B0603020202020204"/>
                <a:ea typeface="+mn-ea"/>
                <a:cs typeface="+mn-cs"/>
              </a:rPr>
              <a:t>Ryan Peters</a:t>
            </a:r>
          </a:p>
          <a:p>
            <a:pPr>
              <a:spcAft>
                <a:spcPts val="600"/>
              </a:spcAft>
            </a:pPr>
            <a:endParaRPr lang="en-US" sz="3200" dirty="0">
              <a:solidFill>
                <a:srgbClr val="00B0F0"/>
              </a:solidFill>
            </a:endParaRPr>
          </a:p>
        </p:txBody>
      </p:sp>
      <p:sp>
        <p:nvSpPr>
          <p:cNvPr id="6" name="TextBox 5">
            <a:extLst>
              <a:ext uri="{FF2B5EF4-FFF2-40B4-BE49-F238E27FC236}">
                <a16:creationId xmlns:a16="http://schemas.microsoft.com/office/drawing/2014/main" id="{ED266848-4C82-4015-8CA5-DF8E74ACBFB2}"/>
              </a:ext>
            </a:extLst>
          </p:cNvPr>
          <p:cNvSpPr txBox="1"/>
          <p:nvPr/>
        </p:nvSpPr>
        <p:spPr>
          <a:xfrm>
            <a:off x="5286833" y="6516953"/>
            <a:ext cx="2786019" cy="369332"/>
          </a:xfrm>
          <a:prstGeom prst="rect">
            <a:avLst/>
          </a:prstGeom>
          <a:noFill/>
        </p:spPr>
        <p:txBody>
          <a:bodyPr wrap="none" rtlCol="0">
            <a:spAutoFit/>
          </a:bodyPr>
          <a:lstStyle/>
          <a:p>
            <a:r>
              <a:rPr lang="en-US" dirty="0"/>
              <a:t>Sponsor: Dr. Luke Marney</a:t>
            </a:r>
          </a:p>
        </p:txBody>
      </p:sp>
      <p:sp>
        <p:nvSpPr>
          <p:cNvPr id="7" name="TextBox 6">
            <a:extLst>
              <a:ext uri="{FF2B5EF4-FFF2-40B4-BE49-F238E27FC236}">
                <a16:creationId xmlns:a16="http://schemas.microsoft.com/office/drawing/2014/main" id="{F28B9F5B-5B43-40E6-9B87-8191303FBF3D}"/>
              </a:ext>
            </a:extLst>
          </p:cNvPr>
          <p:cNvSpPr txBox="1"/>
          <p:nvPr/>
        </p:nvSpPr>
        <p:spPr>
          <a:xfrm>
            <a:off x="4529470" y="6147621"/>
            <a:ext cx="3392724" cy="369332"/>
          </a:xfrm>
          <a:prstGeom prst="rect">
            <a:avLst/>
          </a:prstGeom>
          <a:noFill/>
        </p:spPr>
        <p:txBody>
          <a:bodyPr wrap="none" rtlCol="0">
            <a:spAutoFit/>
          </a:bodyPr>
          <a:lstStyle/>
          <a:p>
            <a:r>
              <a:rPr lang="en-US" dirty="0"/>
              <a:t>Faculty Advisor: Prof. Bill Erdly</a:t>
            </a:r>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4B974-0827-4CC6-930F-DBF0B165E4FA}"/>
              </a:ext>
            </a:extLst>
          </p:cNvPr>
          <p:cNvSpPr>
            <a:spLocks noGrp="1"/>
          </p:cNvSpPr>
          <p:nvPr>
            <p:ph type="title" idx="4294967295"/>
          </p:nvPr>
        </p:nvSpPr>
        <p:spPr>
          <a:xfrm>
            <a:off x="999460" y="3520668"/>
            <a:ext cx="4805915" cy="594132"/>
          </a:xfrm>
        </p:spPr>
        <p:txBody>
          <a:bodyPr vert="horz" lIns="91440" tIns="45720" rIns="91440" bIns="45720" rtlCol="0" anchor="t">
            <a:noAutofit/>
          </a:bodyPr>
          <a:lstStyle/>
          <a:p>
            <a:r>
              <a:rPr lang="en-US" sz="2400" b="1" dirty="0"/>
              <a:t>Project Component Breakdown</a:t>
            </a:r>
          </a:p>
        </p:txBody>
      </p:sp>
      <p:sp>
        <p:nvSpPr>
          <p:cNvPr id="7" name="TextBox 6">
            <a:extLst>
              <a:ext uri="{FF2B5EF4-FFF2-40B4-BE49-F238E27FC236}">
                <a16:creationId xmlns:a16="http://schemas.microsoft.com/office/drawing/2014/main" id="{51D1D25D-B08E-469B-9866-6B4FDC68F7C8}"/>
              </a:ext>
            </a:extLst>
          </p:cNvPr>
          <p:cNvSpPr txBox="1"/>
          <p:nvPr/>
        </p:nvSpPr>
        <p:spPr>
          <a:xfrm>
            <a:off x="999460" y="4114800"/>
            <a:ext cx="8470204"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Introducing project sub-modules, and how they fit into program execution flow.</a:t>
            </a:r>
          </a:p>
        </p:txBody>
      </p:sp>
    </p:spTree>
    <p:extLst>
      <p:ext uri="{BB962C8B-B14F-4D97-AF65-F5344CB8AC3E}">
        <p14:creationId xmlns:p14="http://schemas.microsoft.com/office/powerpoint/2010/main" val="565135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4B974-0827-4CC6-930F-DBF0B165E4FA}"/>
              </a:ext>
            </a:extLst>
          </p:cNvPr>
          <p:cNvSpPr>
            <a:spLocks noGrp="1"/>
          </p:cNvSpPr>
          <p:nvPr>
            <p:ph type="title" idx="4294967295"/>
          </p:nvPr>
        </p:nvSpPr>
        <p:spPr>
          <a:xfrm>
            <a:off x="0" y="277813"/>
            <a:ext cx="3563711" cy="327025"/>
          </a:xfrm>
        </p:spPr>
        <p:txBody>
          <a:bodyPr vert="horz" lIns="91440" tIns="45720" rIns="91440" bIns="45720" rtlCol="0" anchor="t">
            <a:normAutofit fontScale="90000"/>
          </a:bodyPr>
          <a:lstStyle/>
          <a:p>
            <a:r>
              <a:rPr lang="en-US" sz="2000" b="1" dirty="0"/>
              <a:t>Project Component Breakdown</a:t>
            </a:r>
          </a:p>
        </p:txBody>
      </p:sp>
      <p:sp>
        <p:nvSpPr>
          <p:cNvPr id="4" name="Rectangle 3">
            <a:extLst>
              <a:ext uri="{FF2B5EF4-FFF2-40B4-BE49-F238E27FC236}">
                <a16:creationId xmlns:a16="http://schemas.microsoft.com/office/drawing/2014/main" id="{27563AE5-67D1-4098-9AFB-0745E2F22552}"/>
              </a:ext>
            </a:extLst>
          </p:cNvPr>
          <p:cNvSpPr/>
          <p:nvPr/>
        </p:nvSpPr>
        <p:spPr>
          <a:xfrm>
            <a:off x="4443046" y="604911"/>
            <a:ext cx="3305907"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Three primary modules</a:t>
            </a:r>
          </a:p>
        </p:txBody>
      </p:sp>
      <p:sp>
        <p:nvSpPr>
          <p:cNvPr id="3" name="Rectangle 2">
            <a:extLst>
              <a:ext uri="{FF2B5EF4-FFF2-40B4-BE49-F238E27FC236}">
                <a16:creationId xmlns:a16="http://schemas.microsoft.com/office/drawing/2014/main" id="{14CC3114-F4BC-40A4-AC24-129F5CA61C22}"/>
              </a:ext>
            </a:extLst>
          </p:cNvPr>
          <p:cNvSpPr/>
          <p:nvPr/>
        </p:nvSpPr>
        <p:spPr>
          <a:xfrm>
            <a:off x="75183" y="1378631"/>
            <a:ext cx="3563711" cy="17584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BC1B622C-CCE5-4B90-9B5E-4E407DD7CAB1}"/>
              </a:ext>
            </a:extLst>
          </p:cNvPr>
          <p:cNvSpPr/>
          <p:nvPr/>
        </p:nvSpPr>
        <p:spPr>
          <a:xfrm>
            <a:off x="3638894" y="1378632"/>
            <a:ext cx="4914210" cy="175846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CE38E89E-B4BE-4F7C-AD36-E1EA96130288}"/>
              </a:ext>
            </a:extLst>
          </p:cNvPr>
          <p:cNvSpPr/>
          <p:nvPr/>
        </p:nvSpPr>
        <p:spPr>
          <a:xfrm>
            <a:off x="8553104" y="1378630"/>
            <a:ext cx="3638896" cy="17584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18824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63AE5-67D1-4098-9AFB-0745E2F22552}"/>
              </a:ext>
            </a:extLst>
          </p:cNvPr>
          <p:cNvSpPr/>
          <p:nvPr/>
        </p:nvSpPr>
        <p:spPr>
          <a:xfrm>
            <a:off x="4443046" y="604911"/>
            <a:ext cx="3305907"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Three primary modules</a:t>
            </a:r>
          </a:p>
        </p:txBody>
      </p:sp>
      <p:sp>
        <p:nvSpPr>
          <p:cNvPr id="5" name="Rectangle 4">
            <a:extLst>
              <a:ext uri="{FF2B5EF4-FFF2-40B4-BE49-F238E27FC236}">
                <a16:creationId xmlns:a16="http://schemas.microsoft.com/office/drawing/2014/main" id="{BC1B622C-CCE5-4B90-9B5E-4E407DD7CAB1}"/>
              </a:ext>
            </a:extLst>
          </p:cNvPr>
          <p:cNvSpPr/>
          <p:nvPr/>
        </p:nvSpPr>
        <p:spPr>
          <a:xfrm>
            <a:off x="3638894" y="1378632"/>
            <a:ext cx="4914210" cy="175846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Load email envelopes from disk and construct custom python </a:t>
            </a:r>
            <a:r>
              <a:rPr kumimoji="0" lang="en-US" sz="1700" b="1" i="0" u="none" strike="noStrike" kern="1200" cap="none" spc="0" normalizeH="0" baseline="0" noProof="0" dirty="0" err="1">
                <a:ln>
                  <a:noFill/>
                </a:ln>
                <a:solidFill>
                  <a:srgbClr val="2C3C43"/>
                </a:solidFill>
                <a:effectLst/>
                <a:uLnTx/>
                <a:uFillTx/>
                <a:latin typeface="Calibri" panose="020F0502020204030204" pitchFamily="34" charset="0"/>
                <a:ea typeface="+mn-ea"/>
                <a:cs typeface="Calibri" panose="020F0502020204030204" pitchFamily="34" charset="0"/>
              </a:rPr>
              <a:t>dataclass</a:t>
            </a: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 objects for each email;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Cache these </a:t>
            </a:r>
            <a:r>
              <a:rPr kumimoji="0" lang="en-US" sz="1700" b="0" i="0" u="none" strike="noStrike" kern="1200" cap="none" spc="0" normalizeH="0" baseline="0" noProof="0" dirty="0" err="1">
                <a:ln>
                  <a:noFill/>
                </a:ln>
                <a:solidFill>
                  <a:srgbClr val="2C3C43"/>
                </a:solidFill>
                <a:effectLst/>
                <a:uLnTx/>
                <a:uFillTx/>
                <a:latin typeface="Trebuchet MS" panose="020B0603020202020204"/>
                <a:ea typeface="+mn-ea"/>
                <a:cs typeface="+mn-cs"/>
              </a:rPr>
              <a:t>dataclass</a:t>
            </a: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 objects to disk as a separate SQLite DB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CE38E89E-B4BE-4F7C-AD36-E1EA96130288}"/>
              </a:ext>
            </a:extLst>
          </p:cNvPr>
          <p:cNvSpPr/>
          <p:nvPr/>
        </p:nvSpPr>
        <p:spPr>
          <a:xfrm>
            <a:off x="8553104" y="1378630"/>
            <a:ext cx="3638896" cy="17584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Load message bodies from disk and apply lemmatization/stop-word filtration before producing statistical word count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Cache lemma and statistical data to disk in another new SQLite DB.</a:t>
            </a:r>
          </a:p>
        </p:txBody>
      </p:sp>
      <p:sp>
        <p:nvSpPr>
          <p:cNvPr id="7" name="Rectangle 6">
            <a:extLst>
              <a:ext uri="{FF2B5EF4-FFF2-40B4-BE49-F238E27FC236}">
                <a16:creationId xmlns:a16="http://schemas.microsoft.com/office/drawing/2014/main" id="{B6283CA5-4DA4-4902-8443-F27E52341185}"/>
              </a:ext>
            </a:extLst>
          </p:cNvPr>
          <p:cNvSpPr/>
          <p:nvPr/>
        </p:nvSpPr>
        <p:spPr>
          <a:xfrm>
            <a:off x="75183" y="1378631"/>
            <a:ext cx="3563711" cy="1758461"/>
          </a:xfrm>
          <a:prstGeom prst="rect">
            <a:avLst/>
          </a:prstGeom>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Collect Email from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server and cache to disk using SQLite DB; </a:t>
            </a:r>
          </a:p>
        </p:txBody>
      </p:sp>
      <p:sp>
        <p:nvSpPr>
          <p:cNvPr id="10" name="Rectangle 9">
            <a:extLst>
              <a:ext uri="{FF2B5EF4-FFF2-40B4-BE49-F238E27FC236}">
                <a16:creationId xmlns:a16="http://schemas.microsoft.com/office/drawing/2014/main" id="{09E85766-FD76-4315-ADDE-86167B857A43}"/>
              </a:ext>
            </a:extLst>
          </p:cNvPr>
          <p:cNvSpPr/>
          <p:nvPr/>
        </p:nvSpPr>
        <p:spPr>
          <a:xfrm>
            <a:off x="5191123" y="932128"/>
            <a:ext cx="1809751"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Data Collection</a:t>
            </a:r>
          </a:p>
        </p:txBody>
      </p:sp>
      <p:sp>
        <p:nvSpPr>
          <p:cNvPr id="8" name="Title 1">
            <a:extLst>
              <a:ext uri="{FF2B5EF4-FFF2-40B4-BE49-F238E27FC236}">
                <a16:creationId xmlns:a16="http://schemas.microsoft.com/office/drawing/2014/main" id="{DFF06567-EB0C-4C46-9C09-F3DBB24CCD88}"/>
              </a:ext>
            </a:extLst>
          </p:cNvPr>
          <p:cNvSpPr txBox="1">
            <a:spLocks/>
          </p:cNvSpPr>
          <p:nvPr/>
        </p:nvSpPr>
        <p:spPr>
          <a:xfrm>
            <a:off x="0" y="277813"/>
            <a:ext cx="3563711" cy="327025"/>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90C226"/>
                </a:solidFill>
                <a:effectLst/>
                <a:uLnTx/>
                <a:uFillTx/>
                <a:latin typeface="Trebuchet MS" panose="020B0603020202020204"/>
                <a:ea typeface="+mj-ea"/>
                <a:cs typeface="+mj-cs"/>
              </a:rPr>
              <a:t>Project Component Breakdown</a:t>
            </a:r>
            <a:endParaRPr kumimoji="0" lang="en-US" sz="2000" b="1" i="0" u="none" strike="noStrike" kern="1200" cap="none" spc="0" normalizeH="0" baseline="0" noProof="0" dirty="0">
              <a:ln>
                <a:noFill/>
              </a:ln>
              <a:solidFill>
                <a:srgbClr val="90C226"/>
              </a:solidFill>
              <a:effectLst/>
              <a:uLnTx/>
              <a:uFillTx/>
              <a:latin typeface="Trebuchet MS" panose="020B0603020202020204"/>
              <a:ea typeface="+mj-ea"/>
              <a:cs typeface="+mj-cs"/>
            </a:endParaRPr>
          </a:p>
        </p:txBody>
      </p:sp>
    </p:spTree>
    <p:extLst>
      <p:ext uri="{BB962C8B-B14F-4D97-AF65-F5344CB8AC3E}">
        <p14:creationId xmlns:p14="http://schemas.microsoft.com/office/powerpoint/2010/main" val="17577542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63AE5-67D1-4098-9AFB-0745E2F22552}"/>
              </a:ext>
            </a:extLst>
          </p:cNvPr>
          <p:cNvSpPr/>
          <p:nvPr/>
        </p:nvSpPr>
        <p:spPr>
          <a:xfrm>
            <a:off x="4443046" y="604911"/>
            <a:ext cx="3305907"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Three primary modules</a:t>
            </a:r>
          </a:p>
        </p:txBody>
      </p:sp>
      <p:sp>
        <p:nvSpPr>
          <p:cNvPr id="5" name="Rectangle 4">
            <a:extLst>
              <a:ext uri="{FF2B5EF4-FFF2-40B4-BE49-F238E27FC236}">
                <a16:creationId xmlns:a16="http://schemas.microsoft.com/office/drawing/2014/main" id="{BC1B622C-CCE5-4B90-9B5E-4E407DD7CAB1}"/>
              </a:ext>
            </a:extLst>
          </p:cNvPr>
          <p:cNvSpPr/>
          <p:nvPr/>
        </p:nvSpPr>
        <p:spPr>
          <a:xfrm>
            <a:off x="3638894" y="1378632"/>
            <a:ext cx="4914210" cy="175846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CE38E89E-B4BE-4F7C-AD36-E1EA96130288}"/>
              </a:ext>
            </a:extLst>
          </p:cNvPr>
          <p:cNvSpPr/>
          <p:nvPr/>
        </p:nvSpPr>
        <p:spPr>
          <a:xfrm>
            <a:off x="8553104" y="1378630"/>
            <a:ext cx="3638896" cy="17584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B6283CA5-4DA4-4902-8443-F27E52341185}"/>
              </a:ext>
            </a:extLst>
          </p:cNvPr>
          <p:cNvSpPr/>
          <p:nvPr/>
        </p:nvSpPr>
        <p:spPr>
          <a:xfrm>
            <a:off x="75183" y="1378631"/>
            <a:ext cx="3563711" cy="1758461"/>
          </a:xfrm>
          <a:prstGeom prst="rect">
            <a:avLst/>
          </a:prstGeom>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Collect Email from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server and cache to disk using SQLite DB; </a:t>
            </a:r>
          </a:p>
        </p:txBody>
      </p:sp>
      <p:sp>
        <p:nvSpPr>
          <p:cNvPr id="10" name="Rectangle 9">
            <a:extLst>
              <a:ext uri="{FF2B5EF4-FFF2-40B4-BE49-F238E27FC236}">
                <a16:creationId xmlns:a16="http://schemas.microsoft.com/office/drawing/2014/main" id="{09E85766-FD76-4315-ADDE-86167B857A43}"/>
              </a:ext>
            </a:extLst>
          </p:cNvPr>
          <p:cNvSpPr/>
          <p:nvPr/>
        </p:nvSpPr>
        <p:spPr>
          <a:xfrm>
            <a:off x="5172073" y="930806"/>
            <a:ext cx="1847851"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Data Collection</a:t>
            </a:r>
          </a:p>
        </p:txBody>
      </p:sp>
      <p:sp>
        <p:nvSpPr>
          <p:cNvPr id="3" name="Cloud 2">
            <a:extLst>
              <a:ext uri="{FF2B5EF4-FFF2-40B4-BE49-F238E27FC236}">
                <a16:creationId xmlns:a16="http://schemas.microsoft.com/office/drawing/2014/main" id="{EA631104-EDA7-4F22-ACD8-143FC59FF0B5}"/>
              </a:ext>
            </a:extLst>
          </p:cNvPr>
          <p:cNvSpPr/>
          <p:nvPr/>
        </p:nvSpPr>
        <p:spPr>
          <a:xfrm>
            <a:off x="266699" y="3429000"/>
            <a:ext cx="1857375" cy="1000125"/>
          </a:xfrm>
          <a:prstGeom prst="cloud">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host</a:t>
            </a:r>
          </a:p>
        </p:txBody>
      </p:sp>
      <p:sp>
        <p:nvSpPr>
          <p:cNvPr id="8" name="Rectangle: Rounded Corners 7">
            <a:extLst>
              <a:ext uri="{FF2B5EF4-FFF2-40B4-BE49-F238E27FC236}">
                <a16:creationId xmlns:a16="http://schemas.microsoft.com/office/drawing/2014/main" id="{D7A4768B-4012-4498-A525-1C083DD2FD7F}"/>
              </a:ext>
            </a:extLst>
          </p:cNvPr>
          <p:cNvSpPr/>
          <p:nvPr/>
        </p:nvSpPr>
        <p:spPr>
          <a:xfrm>
            <a:off x="107958" y="5112077"/>
            <a:ext cx="2180881" cy="786324"/>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Download and generate unique ID</a:t>
            </a:r>
          </a:p>
        </p:txBody>
      </p:sp>
      <p:sp>
        <p:nvSpPr>
          <p:cNvPr id="19" name="Flowchart: Magnetic Disk 18">
            <a:extLst>
              <a:ext uri="{FF2B5EF4-FFF2-40B4-BE49-F238E27FC236}">
                <a16:creationId xmlns:a16="http://schemas.microsoft.com/office/drawing/2014/main" id="{28970759-E048-46B9-908C-C1FDA57D41DF}"/>
              </a:ext>
            </a:extLst>
          </p:cNvPr>
          <p:cNvSpPr/>
          <p:nvPr/>
        </p:nvSpPr>
        <p:spPr>
          <a:xfrm>
            <a:off x="2876354" y="5112077"/>
            <a:ext cx="1799881" cy="786324"/>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Sqlite3_email.db</a:t>
            </a:r>
          </a:p>
        </p:txBody>
      </p:sp>
      <p:cxnSp>
        <p:nvCxnSpPr>
          <p:cNvPr id="25" name="Straight Arrow Connector 24">
            <a:extLst>
              <a:ext uri="{FF2B5EF4-FFF2-40B4-BE49-F238E27FC236}">
                <a16:creationId xmlns:a16="http://schemas.microsoft.com/office/drawing/2014/main" id="{3D824280-96D5-4E3A-9E93-8418CE18FDFC}"/>
              </a:ext>
            </a:extLst>
          </p:cNvPr>
          <p:cNvCxnSpPr>
            <a:stCxn id="3" idx="1"/>
            <a:endCxn id="8" idx="0"/>
          </p:cNvCxnSpPr>
          <p:nvPr/>
        </p:nvCxnSpPr>
        <p:spPr>
          <a:xfrm>
            <a:off x="1195387" y="4428060"/>
            <a:ext cx="3012" cy="684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763B008-6C6B-4DB4-902B-BC63817E64EB}"/>
              </a:ext>
            </a:extLst>
          </p:cNvPr>
          <p:cNvCxnSpPr>
            <a:stCxn id="8" idx="3"/>
            <a:endCxn id="19" idx="2"/>
          </p:cNvCxnSpPr>
          <p:nvPr/>
        </p:nvCxnSpPr>
        <p:spPr>
          <a:xfrm>
            <a:off x="2288839" y="5505239"/>
            <a:ext cx="587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4DB8935F-0027-4227-A22D-B9B5D43D989D}"/>
              </a:ext>
            </a:extLst>
          </p:cNvPr>
          <p:cNvSpPr txBox="1">
            <a:spLocks/>
          </p:cNvSpPr>
          <p:nvPr/>
        </p:nvSpPr>
        <p:spPr>
          <a:xfrm>
            <a:off x="0" y="277813"/>
            <a:ext cx="3563711" cy="327025"/>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90C226"/>
                </a:solidFill>
                <a:effectLst/>
                <a:uLnTx/>
                <a:uFillTx/>
                <a:latin typeface="Trebuchet MS" panose="020B0603020202020204"/>
                <a:ea typeface="+mj-ea"/>
                <a:cs typeface="+mj-cs"/>
              </a:rPr>
              <a:t>Project Component Breakdown</a:t>
            </a:r>
            <a:endParaRPr kumimoji="0" lang="en-US" sz="2000" b="1" i="0" u="none" strike="noStrike" kern="1200" cap="none" spc="0" normalizeH="0" baseline="0" noProof="0" dirty="0">
              <a:ln>
                <a:noFill/>
              </a:ln>
              <a:solidFill>
                <a:srgbClr val="90C226"/>
              </a:solidFill>
              <a:effectLst/>
              <a:uLnTx/>
              <a:uFillTx/>
              <a:latin typeface="Trebuchet MS" panose="020B0603020202020204"/>
              <a:ea typeface="+mj-ea"/>
              <a:cs typeface="+mj-cs"/>
            </a:endParaRPr>
          </a:p>
        </p:txBody>
      </p:sp>
    </p:spTree>
    <p:extLst>
      <p:ext uri="{BB962C8B-B14F-4D97-AF65-F5344CB8AC3E}">
        <p14:creationId xmlns:p14="http://schemas.microsoft.com/office/powerpoint/2010/main" val="30432151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63AE5-67D1-4098-9AFB-0745E2F22552}"/>
              </a:ext>
            </a:extLst>
          </p:cNvPr>
          <p:cNvSpPr/>
          <p:nvPr/>
        </p:nvSpPr>
        <p:spPr>
          <a:xfrm>
            <a:off x="4443046" y="604911"/>
            <a:ext cx="3305907"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Three primary modules</a:t>
            </a:r>
          </a:p>
        </p:txBody>
      </p:sp>
      <p:sp>
        <p:nvSpPr>
          <p:cNvPr id="5" name="Rectangle 4">
            <a:extLst>
              <a:ext uri="{FF2B5EF4-FFF2-40B4-BE49-F238E27FC236}">
                <a16:creationId xmlns:a16="http://schemas.microsoft.com/office/drawing/2014/main" id="{BC1B622C-CCE5-4B90-9B5E-4E407DD7CAB1}"/>
              </a:ext>
            </a:extLst>
          </p:cNvPr>
          <p:cNvSpPr/>
          <p:nvPr/>
        </p:nvSpPr>
        <p:spPr>
          <a:xfrm>
            <a:off x="3638894" y="1378632"/>
            <a:ext cx="4914210" cy="175846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CE38E89E-B4BE-4F7C-AD36-E1EA96130288}"/>
              </a:ext>
            </a:extLst>
          </p:cNvPr>
          <p:cNvSpPr/>
          <p:nvPr/>
        </p:nvSpPr>
        <p:spPr>
          <a:xfrm>
            <a:off x="8553104" y="1378630"/>
            <a:ext cx="3638896" cy="17584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B6283CA5-4DA4-4902-8443-F27E52341185}"/>
              </a:ext>
            </a:extLst>
          </p:cNvPr>
          <p:cNvSpPr/>
          <p:nvPr/>
        </p:nvSpPr>
        <p:spPr>
          <a:xfrm>
            <a:off x="75183" y="1378631"/>
            <a:ext cx="3563711" cy="1758461"/>
          </a:xfrm>
          <a:prstGeom prst="rect">
            <a:avLst/>
          </a:prstGeom>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Collect Email from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server and cache to disk using SQLite DB; </a:t>
            </a:r>
          </a:p>
        </p:txBody>
      </p:sp>
      <p:sp>
        <p:nvSpPr>
          <p:cNvPr id="10" name="Rectangle 9">
            <a:extLst>
              <a:ext uri="{FF2B5EF4-FFF2-40B4-BE49-F238E27FC236}">
                <a16:creationId xmlns:a16="http://schemas.microsoft.com/office/drawing/2014/main" id="{09E85766-FD76-4315-ADDE-86167B857A43}"/>
              </a:ext>
            </a:extLst>
          </p:cNvPr>
          <p:cNvSpPr/>
          <p:nvPr/>
        </p:nvSpPr>
        <p:spPr>
          <a:xfrm>
            <a:off x="5153023" y="932128"/>
            <a:ext cx="1885951"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Data Collection</a:t>
            </a:r>
          </a:p>
        </p:txBody>
      </p:sp>
      <p:sp>
        <p:nvSpPr>
          <p:cNvPr id="3" name="Cloud 2">
            <a:extLst>
              <a:ext uri="{FF2B5EF4-FFF2-40B4-BE49-F238E27FC236}">
                <a16:creationId xmlns:a16="http://schemas.microsoft.com/office/drawing/2014/main" id="{EA631104-EDA7-4F22-ACD8-143FC59FF0B5}"/>
              </a:ext>
            </a:extLst>
          </p:cNvPr>
          <p:cNvSpPr/>
          <p:nvPr/>
        </p:nvSpPr>
        <p:spPr>
          <a:xfrm>
            <a:off x="266699" y="3429000"/>
            <a:ext cx="1857375" cy="1000125"/>
          </a:xfrm>
          <a:prstGeom prst="cloud">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host</a:t>
            </a:r>
          </a:p>
        </p:txBody>
      </p:sp>
      <p:sp>
        <p:nvSpPr>
          <p:cNvPr id="8" name="Rectangle: Rounded Corners 7">
            <a:extLst>
              <a:ext uri="{FF2B5EF4-FFF2-40B4-BE49-F238E27FC236}">
                <a16:creationId xmlns:a16="http://schemas.microsoft.com/office/drawing/2014/main" id="{D7A4768B-4012-4498-A525-1C083DD2FD7F}"/>
              </a:ext>
            </a:extLst>
          </p:cNvPr>
          <p:cNvSpPr/>
          <p:nvPr/>
        </p:nvSpPr>
        <p:spPr>
          <a:xfrm>
            <a:off x="107958" y="5112077"/>
            <a:ext cx="2180881" cy="786324"/>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Download and generate unique ID</a:t>
            </a:r>
          </a:p>
        </p:txBody>
      </p:sp>
      <p:sp>
        <p:nvSpPr>
          <p:cNvPr id="19" name="Flowchart: Magnetic Disk 18">
            <a:extLst>
              <a:ext uri="{FF2B5EF4-FFF2-40B4-BE49-F238E27FC236}">
                <a16:creationId xmlns:a16="http://schemas.microsoft.com/office/drawing/2014/main" id="{28970759-E048-46B9-908C-C1FDA57D41DF}"/>
              </a:ext>
            </a:extLst>
          </p:cNvPr>
          <p:cNvSpPr/>
          <p:nvPr/>
        </p:nvSpPr>
        <p:spPr>
          <a:xfrm>
            <a:off x="2876354" y="5112077"/>
            <a:ext cx="1799881" cy="786324"/>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Sqlite3_email.db</a:t>
            </a:r>
          </a:p>
        </p:txBody>
      </p:sp>
      <p:cxnSp>
        <p:nvCxnSpPr>
          <p:cNvPr id="25" name="Straight Arrow Connector 24">
            <a:extLst>
              <a:ext uri="{FF2B5EF4-FFF2-40B4-BE49-F238E27FC236}">
                <a16:creationId xmlns:a16="http://schemas.microsoft.com/office/drawing/2014/main" id="{3D824280-96D5-4E3A-9E93-8418CE18FDFC}"/>
              </a:ext>
            </a:extLst>
          </p:cNvPr>
          <p:cNvCxnSpPr>
            <a:stCxn id="3" idx="1"/>
            <a:endCxn id="8" idx="0"/>
          </p:cNvCxnSpPr>
          <p:nvPr/>
        </p:nvCxnSpPr>
        <p:spPr>
          <a:xfrm>
            <a:off x="1195387" y="4428060"/>
            <a:ext cx="3012" cy="684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763B008-6C6B-4DB4-902B-BC63817E64EB}"/>
              </a:ext>
            </a:extLst>
          </p:cNvPr>
          <p:cNvCxnSpPr>
            <a:stCxn id="8" idx="3"/>
            <a:endCxn id="19" idx="2"/>
          </p:cNvCxnSpPr>
          <p:nvPr/>
        </p:nvCxnSpPr>
        <p:spPr>
          <a:xfrm>
            <a:off x="2288839" y="5505239"/>
            <a:ext cx="587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9524FC82-F40C-4FA6-8BC4-4F9406C63E22}"/>
              </a:ext>
            </a:extLst>
          </p:cNvPr>
          <p:cNvSpPr txBox="1">
            <a:spLocks/>
          </p:cNvSpPr>
          <p:nvPr/>
        </p:nvSpPr>
        <p:spPr>
          <a:xfrm>
            <a:off x="0" y="277813"/>
            <a:ext cx="3563711" cy="327025"/>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90C226"/>
                </a:solidFill>
                <a:effectLst/>
                <a:uLnTx/>
                <a:uFillTx/>
                <a:latin typeface="Trebuchet MS" panose="020B0603020202020204"/>
                <a:ea typeface="+mj-ea"/>
                <a:cs typeface="+mj-cs"/>
              </a:rPr>
              <a:t>Project Component Breakdown</a:t>
            </a:r>
            <a:endParaRPr kumimoji="0" lang="en-US" sz="2000" b="1" i="0" u="none" strike="noStrike" kern="1200" cap="none" spc="0" normalizeH="0" baseline="0" noProof="0" dirty="0">
              <a:ln>
                <a:noFill/>
              </a:ln>
              <a:solidFill>
                <a:srgbClr val="90C226"/>
              </a:solidFill>
              <a:effectLst/>
              <a:uLnTx/>
              <a:uFillTx/>
              <a:latin typeface="Trebuchet MS" panose="020B0603020202020204"/>
              <a:ea typeface="+mj-ea"/>
              <a:cs typeface="+mj-cs"/>
            </a:endParaRPr>
          </a:p>
        </p:txBody>
      </p:sp>
      <p:pic>
        <p:nvPicPr>
          <p:cNvPr id="15" name="Picture 14" descr="Table&#10;&#10;Description automatically generated">
            <a:extLst>
              <a:ext uri="{FF2B5EF4-FFF2-40B4-BE49-F238E27FC236}">
                <a16:creationId xmlns:a16="http://schemas.microsoft.com/office/drawing/2014/main" id="{796494FE-601B-42AF-9221-EDD663234164}"/>
              </a:ext>
            </a:extLst>
          </p:cNvPr>
          <p:cNvPicPr>
            <a:picLocks noChangeAspect="1"/>
          </p:cNvPicPr>
          <p:nvPr/>
        </p:nvPicPr>
        <p:blipFill>
          <a:blip r:embed="rId3"/>
          <a:stretch>
            <a:fillRect/>
          </a:stretch>
        </p:blipFill>
        <p:spPr>
          <a:xfrm>
            <a:off x="6305204" y="3471789"/>
            <a:ext cx="2247900" cy="2781300"/>
          </a:xfrm>
          <a:prstGeom prst="rect">
            <a:avLst/>
          </a:prstGeom>
          <a:ln w="76200">
            <a:solidFill>
              <a:schemeClr val="accent1"/>
            </a:solidFill>
          </a:ln>
        </p:spPr>
      </p:pic>
    </p:spTree>
    <p:extLst>
      <p:ext uri="{BB962C8B-B14F-4D97-AF65-F5344CB8AC3E}">
        <p14:creationId xmlns:p14="http://schemas.microsoft.com/office/powerpoint/2010/main" val="3314597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63AE5-67D1-4098-9AFB-0745E2F22552}"/>
              </a:ext>
            </a:extLst>
          </p:cNvPr>
          <p:cNvSpPr/>
          <p:nvPr/>
        </p:nvSpPr>
        <p:spPr>
          <a:xfrm>
            <a:off x="4443046" y="604911"/>
            <a:ext cx="3305907"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Three primary modules</a:t>
            </a:r>
          </a:p>
        </p:txBody>
      </p:sp>
      <p:sp>
        <p:nvSpPr>
          <p:cNvPr id="6" name="Rectangle 5">
            <a:extLst>
              <a:ext uri="{FF2B5EF4-FFF2-40B4-BE49-F238E27FC236}">
                <a16:creationId xmlns:a16="http://schemas.microsoft.com/office/drawing/2014/main" id="{CE38E89E-B4BE-4F7C-AD36-E1EA96130288}"/>
              </a:ext>
            </a:extLst>
          </p:cNvPr>
          <p:cNvSpPr/>
          <p:nvPr/>
        </p:nvSpPr>
        <p:spPr>
          <a:xfrm>
            <a:off x="8553104" y="1378630"/>
            <a:ext cx="3638896" cy="17584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Load message bodies from disk and apply lemmatization/stop-word filtration before producing statistical word count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Cache lemma and statistical data to disk in another new SQLite DB.</a:t>
            </a:r>
          </a:p>
        </p:txBody>
      </p:sp>
      <p:sp>
        <p:nvSpPr>
          <p:cNvPr id="7" name="Rectangle 6">
            <a:extLst>
              <a:ext uri="{FF2B5EF4-FFF2-40B4-BE49-F238E27FC236}">
                <a16:creationId xmlns:a16="http://schemas.microsoft.com/office/drawing/2014/main" id="{B6283CA5-4DA4-4902-8443-F27E52341185}"/>
              </a:ext>
            </a:extLst>
          </p:cNvPr>
          <p:cNvSpPr/>
          <p:nvPr/>
        </p:nvSpPr>
        <p:spPr>
          <a:xfrm>
            <a:off x="75183" y="1378631"/>
            <a:ext cx="3563711" cy="1758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Collect Email from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server and cache to disk using SQLite DB; </a:t>
            </a:r>
          </a:p>
        </p:txBody>
      </p:sp>
      <p:sp>
        <p:nvSpPr>
          <p:cNvPr id="8" name="Rectangle 7">
            <a:extLst>
              <a:ext uri="{FF2B5EF4-FFF2-40B4-BE49-F238E27FC236}">
                <a16:creationId xmlns:a16="http://schemas.microsoft.com/office/drawing/2014/main" id="{CE377DE8-E417-4E25-AD15-5F78E3E58ABB}"/>
              </a:ext>
            </a:extLst>
          </p:cNvPr>
          <p:cNvSpPr/>
          <p:nvPr/>
        </p:nvSpPr>
        <p:spPr>
          <a:xfrm>
            <a:off x="3638894" y="1378632"/>
            <a:ext cx="4914210" cy="1758460"/>
          </a:xfrm>
          <a:prstGeom prst="rect">
            <a:avLst/>
          </a:prstGeom>
          <a:solidFill>
            <a:srgbClr val="005024"/>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Load email envelopes from disk and construct custom python </a:t>
            </a:r>
            <a:r>
              <a:rPr kumimoji="0" lang="en-US" sz="1700" b="1"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for each email;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Cache these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to disk as a separate SQLite DB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6" name="Rectangle 15">
            <a:extLst>
              <a:ext uri="{FF2B5EF4-FFF2-40B4-BE49-F238E27FC236}">
                <a16:creationId xmlns:a16="http://schemas.microsoft.com/office/drawing/2014/main" id="{5BFE2CEE-8216-4173-80CB-2F5B68D27E34}"/>
              </a:ext>
            </a:extLst>
          </p:cNvPr>
          <p:cNvSpPr/>
          <p:nvPr/>
        </p:nvSpPr>
        <p:spPr>
          <a:xfrm>
            <a:off x="2919497" y="932128"/>
            <a:ext cx="6353004"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Parsing </a:t>
            </a:r>
            <a:r>
              <a:rPr kumimoji="0" lang="en-US" sz="1800" b="0" i="0" u="none" strike="noStrike" kern="1200" cap="none" spc="0" normalizeH="0" baseline="0" noProof="0" dirty="0" err="1">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imap</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 structure, data cleaning, message formatting</a:t>
            </a:r>
          </a:p>
        </p:txBody>
      </p:sp>
      <p:sp>
        <p:nvSpPr>
          <p:cNvPr id="9" name="Title 1">
            <a:extLst>
              <a:ext uri="{FF2B5EF4-FFF2-40B4-BE49-F238E27FC236}">
                <a16:creationId xmlns:a16="http://schemas.microsoft.com/office/drawing/2014/main" id="{D122E0EC-A04B-4C41-8B2A-05349BF994AB}"/>
              </a:ext>
            </a:extLst>
          </p:cNvPr>
          <p:cNvSpPr txBox="1">
            <a:spLocks/>
          </p:cNvSpPr>
          <p:nvPr/>
        </p:nvSpPr>
        <p:spPr>
          <a:xfrm>
            <a:off x="0" y="277813"/>
            <a:ext cx="3563711" cy="327025"/>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90C226"/>
                </a:solidFill>
                <a:effectLst/>
                <a:uLnTx/>
                <a:uFillTx/>
                <a:latin typeface="Trebuchet MS" panose="020B0603020202020204"/>
                <a:ea typeface="+mj-ea"/>
                <a:cs typeface="+mj-cs"/>
              </a:rPr>
              <a:t>Project Component Breakdown</a:t>
            </a:r>
            <a:endParaRPr kumimoji="0" lang="en-US" sz="2000" b="1" i="0" u="none" strike="noStrike" kern="1200" cap="none" spc="0" normalizeH="0" baseline="0" noProof="0" dirty="0">
              <a:ln>
                <a:noFill/>
              </a:ln>
              <a:solidFill>
                <a:srgbClr val="90C226"/>
              </a:solidFill>
              <a:effectLst/>
              <a:uLnTx/>
              <a:uFillTx/>
              <a:latin typeface="Trebuchet MS" panose="020B0603020202020204"/>
              <a:ea typeface="+mj-ea"/>
              <a:cs typeface="+mj-cs"/>
            </a:endParaRPr>
          </a:p>
        </p:txBody>
      </p:sp>
    </p:spTree>
    <p:extLst>
      <p:ext uri="{BB962C8B-B14F-4D97-AF65-F5344CB8AC3E}">
        <p14:creationId xmlns:p14="http://schemas.microsoft.com/office/powerpoint/2010/main" val="4630234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63AE5-67D1-4098-9AFB-0745E2F22552}"/>
              </a:ext>
            </a:extLst>
          </p:cNvPr>
          <p:cNvSpPr/>
          <p:nvPr/>
        </p:nvSpPr>
        <p:spPr>
          <a:xfrm>
            <a:off x="4443046" y="604911"/>
            <a:ext cx="3305907"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Three primary modules</a:t>
            </a:r>
          </a:p>
        </p:txBody>
      </p:sp>
      <p:sp>
        <p:nvSpPr>
          <p:cNvPr id="6" name="Rectangle 5">
            <a:extLst>
              <a:ext uri="{FF2B5EF4-FFF2-40B4-BE49-F238E27FC236}">
                <a16:creationId xmlns:a16="http://schemas.microsoft.com/office/drawing/2014/main" id="{CE38E89E-B4BE-4F7C-AD36-E1EA96130288}"/>
              </a:ext>
            </a:extLst>
          </p:cNvPr>
          <p:cNvSpPr/>
          <p:nvPr/>
        </p:nvSpPr>
        <p:spPr>
          <a:xfrm>
            <a:off x="8553104" y="1378630"/>
            <a:ext cx="3638896" cy="17584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Load message bodies from disk and apply lemmatization/stop-word filtration before producing statistical word count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Cache lemma and statistical data to disk in another new SQLite DB.</a:t>
            </a:r>
          </a:p>
        </p:txBody>
      </p:sp>
      <p:sp>
        <p:nvSpPr>
          <p:cNvPr id="7" name="Rectangle 6">
            <a:extLst>
              <a:ext uri="{FF2B5EF4-FFF2-40B4-BE49-F238E27FC236}">
                <a16:creationId xmlns:a16="http://schemas.microsoft.com/office/drawing/2014/main" id="{B6283CA5-4DA4-4902-8443-F27E52341185}"/>
              </a:ext>
            </a:extLst>
          </p:cNvPr>
          <p:cNvSpPr/>
          <p:nvPr/>
        </p:nvSpPr>
        <p:spPr>
          <a:xfrm>
            <a:off x="75183" y="1378631"/>
            <a:ext cx="3563711" cy="1758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Collect Email from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server and cache to disk using SQLite DB; </a:t>
            </a:r>
          </a:p>
        </p:txBody>
      </p:sp>
      <p:sp>
        <p:nvSpPr>
          <p:cNvPr id="8" name="Rectangle 7">
            <a:extLst>
              <a:ext uri="{FF2B5EF4-FFF2-40B4-BE49-F238E27FC236}">
                <a16:creationId xmlns:a16="http://schemas.microsoft.com/office/drawing/2014/main" id="{CE377DE8-E417-4E25-AD15-5F78E3E58ABB}"/>
              </a:ext>
            </a:extLst>
          </p:cNvPr>
          <p:cNvSpPr/>
          <p:nvPr/>
        </p:nvSpPr>
        <p:spPr>
          <a:xfrm>
            <a:off x="3638894" y="1378632"/>
            <a:ext cx="4914210" cy="1758460"/>
          </a:xfrm>
          <a:prstGeom prst="rect">
            <a:avLst/>
          </a:prstGeom>
          <a:solidFill>
            <a:srgbClr val="005024"/>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Load email envelopes from disk and construct custom python </a:t>
            </a:r>
            <a:r>
              <a:rPr kumimoji="0" lang="en-US" sz="1700" b="1"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for each email;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Cache these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to disk as a separate SQLite DB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9" name="Flowchart: Magnetic Disk 8">
            <a:extLst>
              <a:ext uri="{FF2B5EF4-FFF2-40B4-BE49-F238E27FC236}">
                <a16:creationId xmlns:a16="http://schemas.microsoft.com/office/drawing/2014/main" id="{908E5210-DF40-4C51-9EAA-412C40CB58C7}"/>
              </a:ext>
            </a:extLst>
          </p:cNvPr>
          <p:cNvSpPr/>
          <p:nvPr/>
        </p:nvSpPr>
        <p:spPr>
          <a:xfrm>
            <a:off x="1839013" y="3429000"/>
            <a:ext cx="1799881" cy="786324"/>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Sqlite3_email.db</a:t>
            </a:r>
          </a:p>
        </p:txBody>
      </p:sp>
      <p:sp>
        <p:nvSpPr>
          <p:cNvPr id="3" name="Rectangle 2">
            <a:extLst>
              <a:ext uri="{FF2B5EF4-FFF2-40B4-BE49-F238E27FC236}">
                <a16:creationId xmlns:a16="http://schemas.microsoft.com/office/drawing/2014/main" id="{32B7EDFC-0D22-4C66-9DD7-3056D5D280B8}"/>
              </a:ext>
            </a:extLst>
          </p:cNvPr>
          <p:cNvSpPr/>
          <p:nvPr/>
        </p:nvSpPr>
        <p:spPr>
          <a:xfrm>
            <a:off x="5059972" y="3429000"/>
            <a:ext cx="2072054" cy="786324"/>
          </a:xfrm>
          <a:prstGeom prst="rect">
            <a:avLst/>
          </a:prstGeom>
          <a:solidFill>
            <a:srgbClr val="005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Load </a:t>
            </a: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envelope to memory</a:t>
            </a:r>
          </a:p>
        </p:txBody>
      </p:sp>
      <p:sp>
        <p:nvSpPr>
          <p:cNvPr id="11" name="Rectangle 10">
            <a:extLst>
              <a:ext uri="{FF2B5EF4-FFF2-40B4-BE49-F238E27FC236}">
                <a16:creationId xmlns:a16="http://schemas.microsoft.com/office/drawing/2014/main" id="{CA9BE08C-7076-415E-8A13-DFA58FCD7B14}"/>
              </a:ext>
            </a:extLst>
          </p:cNvPr>
          <p:cNvSpPr/>
          <p:nvPr/>
        </p:nvSpPr>
        <p:spPr>
          <a:xfrm>
            <a:off x="4757554" y="4411544"/>
            <a:ext cx="2676892" cy="855343"/>
          </a:xfrm>
          <a:prstGeom prst="rect">
            <a:avLst/>
          </a:prstGeom>
          <a:solidFill>
            <a:srgbClr val="005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Separate header-meta-data from message string</a:t>
            </a:r>
          </a:p>
        </p:txBody>
      </p:sp>
      <p:cxnSp>
        <p:nvCxnSpPr>
          <p:cNvPr id="12" name="Straight Arrow Connector 11">
            <a:extLst>
              <a:ext uri="{FF2B5EF4-FFF2-40B4-BE49-F238E27FC236}">
                <a16:creationId xmlns:a16="http://schemas.microsoft.com/office/drawing/2014/main" id="{09D2A7CE-827E-4718-9102-314A78F788E9}"/>
              </a:ext>
            </a:extLst>
          </p:cNvPr>
          <p:cNvCxnSpPr>
            <a:cxnSpLocks/>
            <a:stCxn id="3" idx="2"/>
            <a:endCxn id="11" idx="0"/>
          </p:cNvCxnSpPr>
          <p:nvPr/>
        </p:nvCxnSpPr>
        <p:spPr>
          <a:xfrm>
            <a:off x="6095999" y="4215324"/>
            <a:ext cx="1" cy="196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F01284A-43E3-4C87-A3A9-5A478EB09C66}"/>
              </a:ext>
            </a:extLst>
          </p:cNvPr>
          <p:cNvCxnSpPr>
            <a:cxnSpLocks/>
            <a:stCxn id="9" idx="4"/>
            <a:endCxn id="3" idx="1"/>
          </p:cNvCxnSpPr>
          <p:nvPr/>
        </p:nvCxnSpPr>
        <p:spPr>
          <a:xfrm>
            <a:off x="3638894" y="3822162"/>
            <a:ext cx="1421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Flowchart: Magnetic Disk 28">
            <a:extLst>
              <a:ext uri="{FF2B5EF4-FFF2-40B4-BE49-F238E27FC236}">
                <a16:creationId xmlns:a16="http://schemas.microsoft.com/office/drawing/2014/main" id="{4A0C6370-3ED9-4517-B298-2F416B9922EE}"/>
              </a:ext>
            </a:extLst>
          </p:cNvPr>
          <p:cNvSpPr/>
          <p:nvPr/>
        </p:nvSpPr>
        <p:spPr>
          <a:xfrm>
            <a:off x="7872950" y="4446053"/>
            <a:ext cx="1799881" cy="786324"/>
          </a:xfrm>
          <a:prstGeom prst="flowChartMagneticDisk">
            <a:avLst/>
          </a:prstGeom>
          <a:solidFill>
            <a:srgbClr val="005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Sqlite3_body.db</a:t>
            </a:r>
          </a:p>
        </p:txBody>
      </p:sp>
      <p:cxnSp>
        <p:nvCxnSpPr>
          <p:cNvPr id="31" name="Straight Arrow Connector 30">
            <a:extLst>
              <a:ext uri="{FF2B5EF4-FFF2-40B4-BE49-F238E27FC236}">
                <a16:creationId xmlns:a16="http://schemas.microsoft.com/office/drawing/2014/main" id="{F64FAD6B-B207-455B-9F75-89CFAD411094}"/>
              </a:ext>
            </a:extLst>
          </p:cNvPr>
          <p:cNvCxnSpPr>
            <a:stCxn id="11" idx="3"/>
            <a:endCxn id="29" idx="2"/>
          </p:cNvCxnSpPr>
          <p:nvPr/>
        </p:nvCxnSpPr>
        <p:spPr>
          <a:xfrm flipV="1">
            <a:off x="7434446" y="4839215"/>
            <a:ext cx="4385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BFE2CEE-8216-4173-80CB-2F5B68D27E34}"/>
              </a:ext>
            </a:extLst>
          </p:cNvPr>
          <p:cNvSpPr/>
          <p:nvPr/>
        </p:nvSpPr>
        <p:spPr>
          <a:xfrm>
            <a:off x="2945594" y="932128"/>
            <a:ext cx="6300810"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Parsing </a:t>
            </a:r>
            <a:r>
              <a:rPr kumimoji="0" lang="en-US" sz="1800" b="0" i="0" u="none" strike="noStrike" kern="1200" cap="none" spc="0" normalizeH="0" baseline="0" noProof="0" dirty="0" err="1">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imap</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 structure, data cleaning, message formatting</a:t>
            </a:r>
          </a:p>
        </p:txBody>
      </p:sp>
      <p:sp>
        <p:nvSpPr>
          <p:cNvPr id="17" name="Title 1">
            <a:extLst>
              <a:ext uri="{FF2B5EF4-FFF2-40B4-BE49-F238E27FC236}">
                <a16:creationId xmlns:a16="http://schemas.microsoft.com/office/drawing/2014/main" id="{5106033A-015C-4533-87F8-505FD854C05F}"/>
              </a:ext>
            </a:extLst>
          </p:cNvPr>
          <p:cNvSpPr txBox="1">
            <a:spLocks/>
          </p:cNvSpPr>
          <p:nvPr/>
        </p:nvSpPr>
        <p:spPr>
          <a:xfrm>
            <a:off x="0" y="277813"/>
            <a:ext cx="3563711" cy="327025"/>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90C226"/>
                </a:solidFill>
                <a:effectLst/>
                <a:uLnTx/>
                <a:uFillTx/>
                <a:latin typeface="Trebuchet MS" panose="020B0603020202020204"/>
                <a:ea typeface="+mj-ea"/>
                <a:cs typeface="+mj-cs"/>
              </a:rPr>
              <a:t>Project Component Breakdown</a:t>
            </a:r>
            <a:endParaRPr kumimoji="0" lang="en-US" sz="2000" b="1" i="0" u="none" strike="noStrike" kern="1200" cap="none" spc="0" normalizeH="0" baseline="0" noProof="0" dirty="0">
              <a:ln>
                <a:noFill/>
              </a:ln>
              <a:solidFill>
                <a:srgbClr val="90C226"/>
              </a:solidFill>
              <a:effectLst/>
              <a:uLnTx/>
              <a:uFillTx/>
              <a:latin typeface="Trebuchet MS" panose="020B0603020202020204"/>
              <a:ea typeface="+mj-ea"/>
              <a:cs typeface="+mj-cs"/>
            </a:endParaRPr>
          </a:p>
        </p:txBody>
      </p:sp>
    </p:spTree>
    <p:extLst>
      <p:ext uri="{BB962C8B-B14F-4D97-AF65-F5344CB8AC3E}">
        <p14:creationId xmlns:p14="http://schemas.microsoft.com/office/powerpoint/2010/main" val="37924257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63AE5-67D1-4098-9AFB-0745E2F22552}"/>
              </a:ext>
            </a:extLst>
          </p:cNvPr>
          <p:cNvSpPr/>
          <p:nvPr/>
        </p:nvSpPr>
        <p:spPr>
          <a:xfrm>
            <a:off x="4443046" y="604911"/>
            <a:ext cx="3305907"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Three primary modules</a:t>
            </a:r>
          </a:p>
        </p:txBody>
      </p:sp>
      <p:sp>
        <p:nvSpPr>
          <p:cNvPr id="6" name="Rectangle 5">
            <a:extLst>
              <a:ext uri="{FF2B5EF4-FFF2-40B4-BE49-F238E27FC236}">
                <a16:creationId xmlns:a16="http://schemas.microsoft.com/office/drawing/2014/main" id="{CE38E89E-B4BE-4F7C-AD36-E1EA96130288}"/>
              </a:ext>
            </a:extLst>
          </p:cNvPr>
          <p:cNvSpPr/>
          <p:nvPr/>
        </p:nvSpPr>
        <p:spPr>
          <a:xfrm>
            <a:off x="8553104" y="1378630"/>
            <a:ext cx="3638896" cy="17584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Load message bodies from disk and apply lemmatization/stop-word filtration before producing statistical word count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Cache lemma and statistical data to disk in another new SQLite DB.</a:t>
            </a:r>
          </a:p>
        </p:txBody>
      </p:sp>
      <p:sp>
        <p:nvSpPr>
          <p:cNvPr id="7" name="Rectangle 6">
            <a:extLst>
              <a:ext uri="{FF2B5EF4-FFF2-40B4-BE49-F238E27FC236}">
                <a16:creationId xmlns:a16="http://schemas.microsoft.com/office/drawing/2014/main" id="{B6283CA5-4DA4-4902-8443-F27E52341185}"/>
              </a:ext>
            </a:extLst>
          </p:cNvPr>
          <p:cNvSpPr/>
          <p:nvPr/>
        </p:nvSpPr>
        <p:spPr>
          <a:xfrm>
            <a:off x="75183" y="1378631"/>
            <a:ext cx="3563711" cy="1758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Collect Email from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server and cache to disk using SQLite DB; </a:t>
            </a:r>
          </a:p>
        </p:txBody>
      </p:sp>
      <p:sp>
        <p:nvSpPr>
          <p:cNvPr id="8" name="Rectangle 7">
            <a:extLst>
              <a:ext uri="{FF2B5EF4-FFF2-40B4-BE49-F238E27FC236}">
                <a16:creationId xmlns:a16="http://schemas.microsoft.com/office/drawing/2014/main" id="{CE377DE8-E417-4E25-AD15-5F78E3E58ABB}"/>
              </a:ext>
            </a:extLst>
          </p:cNvPr>
          <p:cNvSpPr/>
          <p:nvPr/>
        </p:nvSpPr>
        <p:spPr>
          <a:xfrm>
            <a:off x="3638894" y="1378632"/>
            <a:ext cx="4914210" cy="1758460"/>
          </a:xfrm>
          <a:prstGeom prst="rect">
            <a:avLst/>
          </a:prstGeom>
          <a:solidFill>
            <a:srgbClr val="005024"/>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Load email envelopes from disk and construct custom python </a:t>
            </a:r>
            <a:r>
              <a:rPr kumimoji="0" lang="en-US" sz="1700" b="1"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for each email;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Cache these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to disk as a separate SQLite DB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9" name="Flowchart: Magnetic Disk 8">
            <a:extLst>
              <a:ext uri="{FF2B5EF4-FFF2-40B4-BE49-F238E27FC236}">
                <a16:creationId xmlns:a16="http://schemas.microsoft.com/office/drawing/2014/main" id="{908E5210-DF40-4C51-9EAA-412C40CB58C7}"/>
              </a:ext>
            </a:extLst>
          </p:cNvPr>
          <p:cNvSpPr/>
          <p:nvPr/>
        </p:nvSpPr>
        <p:spPr>
          <a:xfrm>
            <a:off x="2408758" y="3429000"/>
            <a:ext cx="1799881" cy="786324"/>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Sqlite3_email.db</a:t>
            </a:r>
          </a:p>
        </p:txBody>
      </p:sp>
      <p:sp>
        <p:nvSpPr>
          <p:cNvPr id="3" name="Rectangle 2">
            <a:extLst>
              <a:ext uri="{FF2B5EF4-FFF2-40B4-BE49-F238E27FC236}">
                <a16:creationId xmlns:a16="http://schemas.microsoft.com/office/drawing/2014/main" id="{32B7EDFC-0D22-4C66-9DD7-3056D5D280B8}"/>
              </a:ext>
            </a:extLst>
          </p:cNvPr>
          <p:cNvSpPr/>
          <p:nvPr/>
        </p:nvSpPr>
        <p:spPr>
          <a:xfrm>
            <a:off x="5059972" y="3429000"/>
            <a:ext cx="2072054" cy="786324"/>
          </a:xfrm>
          <a:prstGeom prst="rect">
            <a:avLst/>
          </a:prstGeom>
          <a:solidFill>
            <a:srgbClr val="005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Load </a:t>
            </a: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envelope to memory</a:t>
            </a:r>
          </a:p>
        </p:txBody>
      </p:sp>
      <p:sp>
        <p:nvSpPr>
          <p:cNvPr id="11" name="Rectangle 10">
            <a:extLst>
              <a:ext uri="{FF2B5EF4-FFF2-40B4-BE49-F238E27FC236}">
                <a16:creationId xmlns:a16="http://schemas.microsoft.com/office/drawing/2014/main" id="{CA9BE08C-7076-415E-8A13-DFA58FCD7B14}"/>
              </a:ext>
            </a:extLst>
          </p:cNvPr>
          <p:cNvSpPr/>
          <p:nvPr/>
        </p:nvSpPr>
        <p:spPr>
          <a:xfrm>
            <a:off x="4757554" y="4411544"/>
            <a:ext cx="2676892" cy="855343"/>
          </a:xfrm>
          <a:prstGeom prst="rect">
            <a:avLst/>
          </a:prstGeom>
          <a:solidFill>
            <a:srgbClr val="005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Separate header-meta-data from message string</a:t>
            </a:r>
          </a:p>
        </p:txBody>
      </p:sp>
      <p:cxnSp>
        <p:nvCxnSpPr>
          <p:cNvPr id="12" name="Straight Arrow Connector 11">
            <a:extLst>
              <a:ext uri="{FF2B5EF4-FFF2-40B4-BE49-F238E27FC236}">
                <a16:creationId xmlns:a16="http://schemas.microsoft.com/office/drawing/2014/main" id="{09D2A7CE-827E-4718-9102-314A78F788E9}"/>
              </a:ext>
            </a:extLst>
          </p:cNvPr>
          <p:cNvCxnSpPr>
            <a:cxnSpLocks/>
            <a:stCxn id="3" idx="2"/>
            <a:endCxn id="11" idx="0"/>
          </p:cNvCxnSpPr>
          <p:nvPr/>
        </p:nvCxnSpPr>
        <p:spPr>
          <a:xfrm>
            <a:off x="6095999" y="4215324"/>
            <a:ext cx="1" cy="196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F01284A-43E3-4C87-A3A9-5A478EB09C66}"/>
              </a:ext>
            </a:extLst>
          </p:cNvPr>
          <p:cNvCxnSpPr>
            <a:cxnSpLocks/>
            <a:stCxn id="9" idx="4"/>
            <a:endCxn id="3" idx="1"/>
          </p:cNvCxnSpPr>
          <p:nvPr/>
        </p:nvCxnSpPr>
        <p:spPr>
          <a:xfrm>
            <a:off x="4208639" y="3822162"/>
            <a:ext cx="8513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Flowchart: Magnetic Disk 28">
            <a:extLst>
              <a:ext uri="{FF2B5EF4-FFF2-40B4-BE49-F238E27FC236}">
                <a16:creationId xmlns:a16="http://schemas.microsoft.com/office/drawing/2014/main" id="{4A0C6370-3ED9-4517-B298-2F416B9922EE}"/>
              </a:ext>
            </a:extLst>
          </p:cNvPr>
          <p:cNvSpPr/>
          <p:nvPr/>
        </p:nvSpPr>
        <p:spPr>
          <a:xfrm>
            <a:off x="7771374" y="4453922"/>
            <a:ext cx="1799881" cy="786324"/>
          </a:xfrm>
          <a:prstGeom prst="flowChartMagneticDisk">
            <a:avLst/>
          </a:prstGeom>
          <a:solidFill>
            <a:srgbClr val="005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Sqlite3_body.db</a:t>
            </a:r>
          </a:p>
        </p:txBody>
      </p:sp>
      <p:cxnSp>
        <p:nvCxnSpPr>
          <p:cNvPr id="31" name="Straight Arrow Connector 30">
            <a:extLst>
              <a:ext uri="{FF2B5EF4-FFF2-40B4-BE49-F238E27FC236}">
                <a16:creationId xmlns:a16="http://schemas.microsoft.com/office/drawing/2014/main" id="{F64FAD6B-B207-455B-9F75-89CFAD411094}"/>
              </a:ext>
            </a:extLst>
          </p:cNvPr>
          <p:cNvCxnSpPr>
            <a:stCxn id="11" idx="3"/>
            <a:endCxn id="29" idx="2"/>
          </p:cNvCxnSpPr>
          <p:nvPr/>
        </p:nvCxnSpPr>
        <p:spPr>
          <a:xfrm>
            <a:off x="7434446" y="4839216"/>
            <a:ext cx="336928" cy="7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BFE2CEE-8216-4173-80CB-2F5B68D27E34}"/>
              </a:ext>
            </a:extLst>
          </p:cNvPr>
          <p:cNvSpPr/>
          <p:nvPr/>
        </p:nvSpPr>
        <p:spPr>
          <a:xfrm>
            <a:off x="2981409" y="938059"/>
            <a:ext cx="6229179"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Parsing </a:t>
            </a:r>
            <a:r>
              <a:rPr kumimoji="0" lang="en-US" sz="1800" b="0" i="0" u="none" strike="noStrike" kern="1200" cap="none" spc="0" normalizeH="0" baseline="0" noProof="0" dirty="0" err="1">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imap</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 structure, data cleaning, message formatting</a:t>
            </a:r>
          </a:p>
        </p:txBody>
      </p:sp>
      <p:sp>
        <p:nvSpPr>
          <p:cNvPr id="18" name="Title 1">
            <a:extLst>
              <a:ext uri="{FF2B5EF4-FFF2-40B4-BE49-F238E27FC236}">
                <a16:creationId xmlns:a16="http://schemas.microsoft.com/office/drawing/2014/main" id="{0FACDA47-2DEF-4092-A78A-3ADCB42D97CF}"/>
              </a:ext>
            </a:extLst>
          </p:cNvPr>
          <p:cNvSpPr txBox="1">
            <a:spLocks/>
          </p:cNvSpPr>
          <p:nvPr/>
        </p:nvSpPr>
        <p:spPr>
          <a:xfrm>
            <a:off x="0" y="277813"/>
            <a:ext cx="3563711" cy="327025"/>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90C226"/>
                </a:solidFill>
                <a:effectLst/>
                <a:uLnTx/>
                <a:uFillTx/>
                <a:latin typeface="Trebuchet MS" panose="020B0603020202020204"/>
                <a:ea typeface="+mj-ea"/>
                <a:cs typeface="+mj-cs"/>
              </a:rPr>
              <a:t>Project Component Breakdown</a:t>
            </a:r>
            <a:endParaRPr kumimoji="0" lang="en-US" sz="2000" b="1" i="0" u="none" strike="noStrike" kern="1200" cap="none" spc="0" normalizeH="0" baseline="0" noProof="0" dirty="0">
              <a:ln>
                <a:noFill/>
              </a:ln>
              <a:solidFill>
                <a:srgbClr val="90C226"/>
              </a:solidFill>
              <a:effectLst/>
              <a:uLnTx/>
              <a:uFillTx/>
              <a:latin typeface="Trebuchet MS" panose="020B0603020202020204"/>
              <a:ea typeface="+mj-ea"/>
              <a:cs typeface="+mj-cs"/>
            </a:endParaRPr>
          </a:p>
        </p:txBody>
      </p:sp>
      <p:pic>
        <p:nvPicPr>
          <p:cNvPr id="17" name="Picture 16" descr="Table&#10;&#10;Description automatically generated">
            <a:extLst>
              <a:ext uri="{FF2B5EF4-FFF2-40B4-BE49-F238E27FC236}">
                <a16:creationId xmlns:a16="http://schemas.microsoft.com/office/drawing/2014/main" id="{3FA16BC1-389A-4C78-98C2-2CF3D14E8E9C}"/>
              </a:ext>
            </a:extLst>
          </p:cNvPr>
          <p:cNvPicPr>
            <a:picLocks noChangeAspect="1"/>
          </p:cNvPicPr>
          <p:nvPr/>
        </p:nvPicPr>
        <p:blipFill>
          <a:blip r:embed="rId3"/>
          <a:stretch>
            <a:fillRect/>
          </a:stretch>
        </p:blipFill>
        <p:spPr>
          <a:xfrm>
            <a:off x="9672831" y="4671278"/>
            <a:ext cx="2476500" cy="2143125"/>
          </a:xfrm>
          <a:prstGeom prst="rect">
            <a:avLst/>
          </a:prstGeom>
          <a:ln w="76200">
            <a:solidFill>
              <a:schemeClr val="accent2">
                <a:lumMod val="75000"/>
              </a:schemeClr>
            </a:solidFill>
          </a:ln>
        </p:spPr>
      </p:pic>
      <p:pic>
        <p:nvPicPr>
          <p:cNvPr id="19" name="Picture 18" descr="Table&#10;&#10;Description automatically generated">
            <a:extLst>
              <a:ext uri="{FF2B5EF4-FFF2-40B4-BE49-F238E27FC236}">
                <a16:creationId xmlns:a16="http://schemas.microsoft.com/office/drawing/2014/main" id="{E2AE6867-4B19-425B-8B25-57C72087F60E}"/>
              </a:ext>
            </a:extLst>
          </p:cNvPr>
          <p:cNvPicPr>
            <a:picLocks noChangeAspect="1"/>
          </p:cNvPicPr>
          <p:nvPr/>
        </p:nvPicPr>
        <p:blipFill>
          <a:blip r:embed="rId4"/>
          <a:stretch>
            <a:fillRect/>
          </a:stretch>
        </p:blipFill>
        <p:spPr>
          <a:xfrm>
            <a:off x="73380" y="4033103"/>
            <a:ext cx="2247900" cy="2781300"/>
          </a:xfrm>
          <a:prstGeom prst="rect">
            <a:avLst/>
          </a:prstGeom>
          <a:ln w="76200">
            <a:solidFill>
              <a:schemeClr val="accent1"/>
            </a:solidFill>
          </a:ln>
        </p:spPr>
      </p:pic>
    </p:spTree>
    <p:extLst>
      <p:ext uri="{BB962C8B-B14F-4D97-AF65-F5344CB8AC3E}">
        <p14:creationId xmlns:p14="http://schemas.microsoft.com/office/powerpoint/2010/main" val="2292741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63AE5-67D1-4098-9AFB-0745E2F22552}"/>
              </a:ext>
            </a:extLst>
          </p:cNvPr>
          <p:cNvSpPr/>
          <p:nvPr/>
        </p:nvSpPr>
        <p:spPr>
          <a:xfrm>
            <a:off x="4443046" y="604911"/>
            <a:ext cx="3305907"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Three primary modules</a:t>
            </a:r>
          </a:p>
        </p:txBody>
      </p:sp>
      <p:sp>
        <p:nvSpPr>
          <p:cNvPr id="3" name="Rectangle 2">
            <a:extLst>
              <a:ext uri="{FF2B5EF4-FFF2-40B4-BE49-F238E27FC236}">
                <a16:creationId xmlns:a16="http://schemas.microsoft.com/office/drawing/2014/main" id="{14CC3114-F4BC-40A4-AC24-129F5CA61C22}"/>
              </a:ext>
            </a:extLst>
          </p:cNvPr>
          <p:cNvSpPr/>
          <p:nvPr/>
        </p:nvSpPr>
        <p:spPr>
          <a:xfrm>
            <a:off x="75183" y="1378631"/>
            <a:ext cx="3563711" cy="1758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Collect Email from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server and cache to disk using SQLite DB; </a:t>
            </a:r>
          </a:p>
        </p:txBody>
      </p:sp>
      <p:sp>
        <p:nvSpPr>
          <p:cNvPr id="5" name="Rectangle 4">
            <a:extLst>
              <a:ext uri="{FF2B5EF4-FFF2-40B4-BE49-F238E27FC236}">
                <a16:creationId xmlns:a16="http://schemas.microsoft.com/office/drawing/2014/main" id="{BC1B622C-CCE5-4B90-9B5E-4E407DD7CAB1}"/>
              </a:ext>
            </a:extLst>
          </p:cNvPr>
          <p:cNvSpPr/>
          <p:nvPr/>
        </p:nvSpPr>
        <p:spPr>
          <a:xfrm>
            <a:off x="3638894" y="1378632"/>
            <a:ext cx="4914210" cy="1758460"/>
          </a:xfrm>
          <a:prstGeom prst="rect">
            <a:avLst/>
          </a:prstGeom>
          <a:solidFill>
            <a:srgbClr val="0050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Load email envelopes from disk and construct custom python </a:t>
            </a:r>
            <a:r>
              <a:rPr kumimoji="0" lang="en-US" sz="1700" b="1"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for each email;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Cache these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to disk as a separate SQLite DB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CE38E89E-B4BE-4F7C-AD36-E1EA96130288}"/>
              </a:ext>
            </a:extLst>
          </p:cNvPr>
          <p:cNvSpPr/>
          <p:nvPr/>
        </p:nvSpPr>
        <p:spPr>
          <a:xfrm>
            <a:off x="8553104" y="1378630"/>
            <a:ext cx="3638896" cy="1758461"/>
          </a:xfrm>
          <a:prstGeom prst="rect">
            <a:avLst/>
          </a:prstGeom>
          <a:solidFill>
            <a:srgbClr val="0070C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Load message bodies from disk and apply lemmatization/stop-word filtration before producing statistical word count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Cache lemma and statistical data to disk in another new SQLite DB.</a:t>
            </a:r>
          </a:p>
        </p:txBody>
      </p:sp>
      <p:sp>
        <p:nvSpPr>
          <p:cNvPr id="7" name="Rectangle 6">
            <a:extLst>
              <a:ext uri="{FF2B5EF4-FFF2-40B4-BE49-F238E27FC236}">
                <a16:creationId xmlns:a16="http://schemas.microsoft.com/office/drawing/2014/main" id="{40A4E674-9D68-4B99-ADBC-10DD8DFF89A9}"/>
              </a:ext>
            </a:extLst>
          </p:cNvPr>
          <p:cNvSpPr/>
          <p:nvPr/>
        </p:nvSpPr>
        <p:spPr>
          <a:xfrm>
            <a:off x="3386308" y="932128"/>
            <a:ext cx="5419381"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Message lemmatization,  statistical pre-processing</a:t>
            </a:r>
          </a:p>
        </p:txBody>
      </p:sp>
      <p:sp>
        <p:nvSpPr>
          <p:cNvPr id="8" name="Title 1">
            <a:extLst>
              <a:ext uri="{FF2B5EF4-FFF2-40B4-BE49-F238E27FC236}">
                <a16:creationId xmlns:a16="http://schemas.microsoft.com/office/drawing/2014/main" id="{94EAFB6F-F345-4E68-B7F6-57E5E7EB79E9}"/>
              </a:ext>
            </a:extLst>
          </p:cNvPr>
          <p:cNvSpPr txBox="1">
            <a:spLocks/>
          </p:cNvSpPr>
          <p:nvPr/>
        </p:nvSpPr>
        <p:spPr>
          <a:xfrm>
            <a:off x="0" y="277813"/>
            <a:ext cx="3563711" cy="327025"/>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90C226"/>
                </a:solidFill>
                <a:effectLst/>
                <a:uLnTx/>
                <a:uFillTx/>
                <a:latin typeface="Trebuchet MS" panose="020B0603020202020204"/>
                <a:ea typeface="+mj-ea"/>
                <a:cs typeface="+mj-cs"/>
              </a:rPr>
              <a:t>Project Component Breakdown</a:t>
            </a:r>
            <a:endParaRPr kumimoji="0" lang="en-US" sz="2000" b="1" i="0" u="none" strike="noStrike" kern="1200" cap="none" spc="0" normalizeH="0" baseline="0" noProof="0" dirty="0">
              <a:ln>
                <a:noFill/>
              </a:ln>
              <a:solidFill>
                <a:srgbClr val="90C226"/>
              </a:solidFill>
              <a:effectLst/>
              <a:uLnTx/>
              <a:uFillTx/>
              <a:latin typeface="Trebuchet MS" panose="020B0603020202020204"/>
              <a:ea typeface="+mj-ea"/>
              <a:cs typeface="+mj-cs"/>
            </a:endParaRPr>
          </a:p>
        </p:txBody>
      </p:sp>
    </p:spTree>
    <p:extLst>
      <p:ext uri="{BB962C8B-B14F-4D97-AF65-F5344CB8AC3E}">
        <p14:creationId xmlns:p14="http://schemas.microsoft.com/office/powerpoint/2010/main" val="1342077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63AE5-67D1-4098-9AFB-0745E2F22552}"/>
              </a:ext>
            </a:extLst>
          </p:cNvPr>
          <p:cNvSpPr/>
          <p:nvPr/>
        </p:nvSpPr>
        <p:spPr>
          <a:xfrm>
            <a:off x="4443046" y="604911"/>
            <a:ext cx="3305907"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Three primary modules</a:t>
            </a:r>
          </a:p>
        </p:txBody>
      </p:sp>
      <p:sp>
        <p:nvSpPr>
          <p:cNvPr id="3" name="Rectangle 2">
            <a:extLst>
              <a:ext uri="{FF2B5EF4-FFF2-40B4-BE49-F238E27FC236}">
                <a16:creationId xmlns:a16="http://schemas.microsoft.com/office/drawing/2014/main" id="{14CC3114-F4BC-40A4-AC24-129F5CA61C22}"/>
              </a:ext>
            </a:extLst>
          </p:cNvPr>
          <p:cNvSpPr/>
          <p:nvPr/>
        </p:nvSpPr>
        <p:spPr>
          <a:xfrm>
            <a:off x="75183" y="1378631"/>
            <a:ext cx="3563711" cy="1758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Collect Email from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server and cache to disk using SQLite DB; </a:t>
            </a:r>
          </a:p>
        </p:txBody>
      </p:sp>
      <p:sp>
        <p:nvSpPr>
          <p:cNvPr id="5" name="Rectangle 4">
            <a:extLst>
              <a:ext uri="{FF2B5EF4-FFF2-40B4-BE49-F238E27FC236}">
                <a16:creationId xmlns:a16="http://schemas.microsoft.com/office/drawing/2014/main" id="{BC1B622C-CCE5-4B90-9B5E-4E407DD7CAB1}"/>
              </a:ext>
            </a:extLst>
          </p:cNvPr>
          <p:cNvSpPr/>
          <p:nvPr/>
        </p:nvSpPr>
        <p:spPr>
          <a:xfrm>
            <a:off x="3638894" y="1378632"/>
            <a:ext cx="4914210" cy="1758460"/>
          </a:xfrm>
          <a:prstGeom prst="rect">
            <a:avLst/>
          </a:prstGeom>
          <a:solidFill>
            <a:srgbClr val="0050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Load email envelopes from disk and construct custom python </a:t>
            </a:r>
            <a:r>
              <a:rPr kumimoji="0" lang="en-US" sz="1700" b="1"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for each email;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Cache these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to disk as a separate SQLite DB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CE38E89E-B4BE-4F7C-AD36-E1EA96130288}"/>
              </a:ext>
            </a:extLst>
          </p:cNvPr>
          <p:cNvSpPr/>
          <p:nvPr/>
        </p:nvSpPr>
        <p:spPr>
          <a:xfrm>
            <a:off x="8553104" y="1378630"/>
            <a:ext cx="3638896" cy="1758461"/>
          </a:xfrm>
          <a:prstGeom prst="rect">
            <a:avLst/>
          </a:prstGeom>
          <a:solidFill>
            <a:srgbClr val="0070C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Load message bodies from disk and apply lemmatization/stop-word filtration before producing statistical word count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Cache lemma and statistical data to disk in another new SQLite DB.</a:t>
            </a:r>
          </a:p>
        </p:txBody>
      </p:sp>
      <p:sp>
        <p:nvSpPr>
          <p:cNvPr id="7" name="Rectangle 6">
            <a:extLst>
              <a:ext uri="{FF2B5EF4-FFF2-40B4-BE49-F238E27FC236}">
                <a16:creationId xmlns:a16="http://schemas.microsoft.com/office/drawing/2014/main" id="{40A4E674-9D68-4B99-ADBC-10DD8DFF89A9}"/>
              </a:ext>
            </a:extLst>
          </p:cNvPr>
          <p:cNvSpPr/>
          <p:nvPr/>
        </p:nvSpPr>
        <p:spPr>
          <a:xfrm>
            <a:off x="3391071" y="932128"/>
            <a:ext cx="5409856"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Message lemmatization,  statistical pre-processing</a:t>
            </a:r>
          </a:p>
        </p:txBody>
      </p:sp>
      <p:sp>
        <p:nvSpPr>
          <p:cNvPr id="20" name="Flowchart: Magnetic Disk 19">
            <a:extLst>
              <a:ext uri="{FF2B5EF4-FFF2-40B4-BE49-F238E27FC236}">
                <a16:creationId xmlns:a16="http://schemas.microsoft.com/office/drawing/2014/main" id="{4026AF2C-EADB-4D4F-954E-D6A72BC4600B}"/>
              </a:ext>
            </a:extLst>
          </p:cNvPr>
          <p:cNvSpPr/>
          <p:nvPr/>
        </p:nvSpPr>
        <p:spPr>
          <a:xfrm>
            <a:off x="821011" y="3517650"/>
            <a:ext cx="1799881" cy="786324"/>
          </a:xfrm>
          <a:prstGeom prst="flowChartMagneticDisk">
            <a:avLst/>
          </a:prstGeom>
          <a:solidFill>
            <a:srgbClr val="005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Sqlite3_body.db</a:t>
            </a:r>
          </a:p>
        </p:txBody>
      </p:sp>
      <p:sp>
        <p:nvSpPr>
          <p:cNvPr id="21" name="Rectangle 20">
            <a:extLst>
              <a:ext uri="{FF2B5EF4-FFF2-40B4-BE49-F238E27FC236}">
                <a16:creationId xmlns:a16="http://schemas.microsoft.com/office/drawing/2014/main" id="{8F97FE92-5B24-4BEF-80D3-2A6195A55BAB}"/>
              </a:ext>
            </a:extLst>
          </p:cNvPr>
          <p:cNvSpPr/>
          <p:nvPr/>
        </p:nvSpPr>
        <p:spPr>
          <a:xfrm>
            <a:off x="3005943" y="3517650"/>
            <a:ext cx="2072054" cy="786324"/>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Load message string to memory</a:t>
            </a:r>
          </a:p>
        </p:txBody>
      </p:sp>
      <p:sp>
        <p:nvSpPr>
          <p:cNvPr id="23" name="Rectangle 22">
            <a:extLst>
              <a:ext uri="{FF2B5EF4-FFF2-40B4-BE49-F238E27FC236}">
                <a16:creationId xmlns:a16="http://schemas.microsoft.com/office/drawing/2014/main" id="{0CF6BBD2-ADB5-44B4-AA33-5C0C34496E8E}"/>
              </a:ext>
            </a:extLst>
          </p:cNvPr>
          <p:cNvSpPr/>
          <p:nvPr/>
        </p:nvSpPr>
        <p:spPr>
          <a:xfrm>
            <a:off x="3005943" y="4431912"/>
            <a:ext cx="2072054" cy="51288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Apply lemmatization</a:t>
            </a:r>
          </a:p>
        </p:txBody>
      </p:sp>
      <p:cxnSp>
        <p:nvCxnSpPr>
          <p:cNvPr id="25" name="Straight Arrow Connector 24">
            <a:extLst>
              <a:ext uri="{FF2B5EF4-FFF2-40B4-BE49-F238E27FC236}">
                <a16:creationId xmlns:a16="http://schemas.microsoft.com/office/drawing/2014/main" id="{F482B111-EAB9-4D29-8495-4CEEBFD6FB4D}"/>
              </a:ext>
            </a:extLst>
          </p:cNvPr>
          <p:cNvCxnSpPr>
            <a:cxnSpLocks/>
            <a:stCxn id="21" idx="2"/>
            <a:endCxn id="23" idx="0"/>
          </p:cNvCxnSpPr>
          <p:nvPr/>
        </p:nvCxnSpPr>
        <p:spPr>
          <a:xfrm>
            <a:off x="4041970" y="4303974"/>
            <a:ext cx="0" cy="127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Flowchart: Magnetic Disk 28">
            <a:extLst>
              <a:ext uri="{FF2B5EF4-FFF2-40B4-BE49-F238E27FC236}">
                <a16:creationId xmlns:a16="http://schemas.microsoft.com/office/drawing/2014/main" id="{DEC9BE0B-4B9D-41E0-AAB3-A7B87E2C8FA7}"/>
              </a:ext>
            </a:extLst>
          </p:cNvPr>
          <p:cNvSpPr/>
          <p:nvPr/>
        </p:nvSpPr>
        <p:spPr>
          <a:xfrm>
            <a:off x="5530151" y="5749740"/>
            <a:ext cx="2072054" cy="786324"/>
          </a:xfrm>
          <a:prstGeom prst="flowChartMagneticDisk">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Sqlite3_lemma.db</a:t>
            </a:r>
          </a:p>
        </p:txBody>
      </p:sp>
      <p:sp>
        <p:nvSpPr>
          <p:cNvPr id="34" name="Rectangle 33">
            <a:extLst>
              <a:ext uri="{FF2B5EF4-FFF2-40B4-BE49-F238E27FC236}">
                <a16:creationId xmlns:a16="http://schemas.microsoft.com/office/drawing/2014/main" id="{A761ED27-12B1-4FED-A659-6274F19D2991}"/>
              </a:ext>
            </a:extLst>
          </p:cNvPr>
          <p:cNvSpPr/>
          <p:nvPr/>
        </p:nvSpPr>
        <p:spPr>
          <a:xfrm>
            <a:off x="3005943" y="5101730"/>
            <a:ext cx="2072054" cy="51288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Remove stop-words</a:t>
            </a:r>
          </a:p>
        </p:txBody>
      </p:sp>
      <p:cxnSp>
        <p:nvCxnSpPr>
          <p:cNvPr id="38" name="Straight Arrow Connector 37">
            <a:extLst>
              <a:ext uri="{FF2B5EF4-FFF2-40B4-BE49-F238E27FC236}">
                <a16:creationId xmlns:a16="http://schemas.microsoft.com/office/drawing/2014/main" id="{4985B55D-C46C-4D4D-ADCC-EF6F38749C1D}"/>
              </a:ext>
            </a:extLst>
          </p:cNvPr>
          <p:cNvCxnSpPr>
            <a:stCxn id="23" idx="2"/>
            <a:endCxn id="34" idx="0"/>
          </p:cNvCxnSpPr>
          <p:nvPr/>
        </p:nvCxnSpPr>
        <p:spPr>
          <a:xfrm>
            <a:off x="4041970" y="4944793"/>
            <a:ext cx="0" cy="156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5850623-B703-430F-9FE1-D9663E3D7B38}"/>
              </a:ext>
            </a:extLst>
          </p:cNvPr>
          <p:cNvSpPr/>
          <p:nvPr/>
        </p:nvSpPr>
        <p:spPr>
          <a:xfrm>
            <a:off x="5425465" y="4766820"/>
            <a:ext cx="2281427" cy="51288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Build </a:t>
            </a: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NLTK.WordBag</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40" name="Straight Arrow Connector 39">
            <a:extLst>
              <a:ext uri="{FF2B5EF4-FFF2-40B4-BE49-F238E27FC236}">
                <a16:creationId xmlns:a16="http://schemas.microsoft.com/office/drawing/2014/main" id="{4CA1C383-DEE9-40DB-8354-53E3067FE120}"/>
              </a:ext>
            </a:extLst>
          </p:cNvPr>
          <p:cNvCxnSpPr>
            <a:cxnSpLocks/>
            <a:stCxn id="23" idx="3"/>
            <a:endCxn id="39" idx="1"/>
          </p:cNvCxnSpPr>
          <p:nvPr/>
        </p:nvCxnSpPr>
        <p:spPr>
          <a:xfrm>
            <a:off x="5077997" y="4688353"/>
            <a:ext cx="347468" cy="334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FA86057-FD7E-474F-B328-ED914D30E613}"/>
              </a:ext>
            </a:extLst>
          </p:cNvPr>
          <p:cNvCxnSpPr>
            <a:cxnSpLocks/>
            <a:stCxn id="34" idx="3"/>
            <a:endCxn id="39" idx="1"/>
          </p:cNvCxnSpPr>
          <p:nvPr/>
        </p:nvCxnSpPr>
        <p:spPr>
          <a:xfrm flipV="1">
            <a:off x="5077997" y="5023261"/>
            <a:ext cx="347468" cy="334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F518211-7F54-41D2-BD40-03C3043A73EB}"/>
              </a:ext>
            </a:extLst>
          </p:cNvPr>
          <p:cNvCxnSpPr>
            <a:cxnSpLocks/>
            <a:stCxn id="20" idx="4"/>
            <a:endCxn id="21" idx="1"/>
          </p:cNvCxnSpPr>
          <p:nvPr/>
        </p:nvCxnSpPr>
        <p:spPr>
          <a:xfrm>
            <a:off x="2620892" y="3910812"/>
            <a:ext cx="3850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B62400A-D965-49EE-BFC4-B8D695DBCB51}"/>
              </a:ext>
            </a:extLst>
          </p:cNvPr>
          <p:cNvCxnSpPr>
            <a:stCxn id="39" idx="2"/>
            <a:endCxn id="29" idx="1"/>
          </p:cNvCxnSpPr>
          <p:nvPr/>
        </p:nvCxnSpPr>
        <p:spPr>
          <a:xfrm flipH="1">
            <a:off x="6566178" y="5279701"/>
            <a:ext cx="1" cy="470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62F2E380-EFCD-4D5C-B4DA-571BF0776658}"/>
              </a:ext>
            </a:extLst>
          </p:cNvPr>
          <p:cNvSpPr txBox="1">
            <a:spLocks/>
          </p:cNvSpPr>
          <p:nvPr/>
        </p:nvSpPr>
        <p:spPr>
          <a:xfrm>
            <a:off x="0" y="277813"/>
            <a:ext cx="3563711" cy="327025"/>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90C226"/>
                </a:solidFill>
                <a:effectLst/>
                <a:uLnTx/>
                <a:uFillTx/>
                <a:latin typeface="Trebuchet MS" panose="020B0603020202020204"/>
                <a:ea typeface="+mj-ea"/>
                <a:cs typeface="+mj-cs"/>
              </a:rPr>
              <a:t>Project Component Breakdown</a:t>
            </a:r>
            <a:endParaRPr kumimoji="0" lang="en-US" sz="2000" b="1" i="0" u="none" strike="noStrike" kern="1200" cap="none" spc="0" normalizeH="0" baseline="0" noProof="0" dirty="0">
              <a:ln>
                <a:noFill/>
              </a:ln>
              <a:solidFill>
                <a:srgbClr val="90C226"/>
              </a:solidFill>
              <a:effectLst/>
              <a:uLnTx/>
              <a:uFillTx/>
              <a:latin typeface="Trebuchet MS" panose="020B0603020202020204"/>
              <a:ea typeface="+mj-ea"/>
              <a:cs typeface="+mj-cs"/>
            </a:endParaRPr>
          </a:p>
        </p:txBody>
      </p:sp>
    </p:spTree>
    <p:extLst>
      <p:ext uri="{BB962C8B-B14F-4D97-AF65-F5344CB8AC3E}">
        <p14:creationId xmlns:p14="http://schemas.microsoft.com/office/powerpoint/2010/main" val="3460273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F74AE-1854-468B-9882-8B03B5FB7E71}"/>
              </a:ext>
            </a:extLst>
          </p:cNvPr>
          <p:cNvSpPr>
            <a:spLocks noGrp="1"/>
          </p:cNvSpPr>
          <p:nvPr>
            <p:ph type="title"/>
          </p:nvPr>
        </p:nvSpPr>
        <p:spPr/>
        <p:txBody>
          <a:bodyPr>
            <a:normAutofit/>
          </a:bodyPr>
          <a:lstStyle/>
          <a:p>
            <a:r>
              <a:rPr lang="en-US" cap="none" dirty="0"/>
              <a:t>Introduction: </a:t>
            </a:r>
            <a:r>
              <a:rPr lang="en-US" sz="2400" cap="none" dirty="0">
                <a:solidFill>
                  <a:schemeClr val="tx1"/>
                </a:solidFill>
              </a:rPr>
              <a:t>Motivation</a:t>
            </a:r>
          </a:p>
        </p:txBody>
      </p:sp>
      <p:sp>
        <p:nvSpPr>
          <p:cNvPr id="57" name="Content Placeholder 2">
            <a:extLst>
              <a:ext uri="{FF2B5EF4-FFF2-40B4-BE49-F238E27FC236}">
                <a16:creationId xmlns:a16="http://schemas.microsoft.com/office/drawing/2014/main" id="{3BA5A19C-AF3B-40CF-9379-DC4FD82A8B4E}"/>
              </a:ext>
            </a:extLst>
          </p:cNvPr>
          <p:cNvSpPr>
            <a:spLocks noGrp="1"/>
          </p:cNvSpPr>
          <p:nvPr>
            <p:ph idx="1"/>
          </p:nvPr>
        </p:nvSpPr>
        <p:spPr>
          <a:xfrm>
            <a:off x="677334" y="2160589"/>
            <a:ext cx="8596668" cy="4497386"/>
          </a:xfrm>
        </p:spPr>
        <p:txBody>
          <a:bodyPr>
            <a:normAutofit/>
          </a:bodyPr>
          <a:lstStyle/>
          <a:p>
            <a:pPr>
              <a:lnSpc>
                <a:spcPct val="90000"/>
              </a:lnSpc>
            </a:pPr>
            <a:r>
              <a:rPr lang="en-US" dirty="0"/>
              <a:t>“Email management consumes significant effort from senders and recipients. Some of this work might be automatable.” </a:t>
            </a:r>
            <a:br>
              <a:rPr lang="en-US" dirty="0"/>
            </a:br>
            <a:r>
              <a:rPr lang="en-US" dirty="0"/>
              <a:t>- (Park, Zhang, Murray, and Karger. 2019)</a:t>
            </a:r>
          </a:p>
          <a:p>
            <a:pPr>
              <a:lnSpc>
                <a:spcPct val="90000"/>
              </a:lnSpc>
            </a:pPr>
            <a:r>
              <a:rPr lang="en-US" dirty="0"/>
              <a:t>“It is estimated </a:t>
            </a:r>
            <a:r>
              <a:rPr lang="en-US" dirty="0">
                <a:solidFill>
                  <a:srgbClr val="00B0F0"/>
                </a:solidFill>
              </a:rPr>
              <a:t>that 269 billion emails </a:t>
            </a:r>
            <a:r>
              <a:rPr lang="en-US" dirty="0"/>
              <a:t>were sent…</a:t>
            </a:r>
            <a:r>
              <a:rPr lang="en-US" dirty="0">
                <a:solidFill>
                  <a:srgbClr val="00B0F0"/>
                </a:solidFill>
              </a:rPr>
              <a:t>per day </a:t>
            </a:r>
            <a:r>
              <a:rPr lang="en-US" dirty="0"/>
              <a:t>in 2017 [26] …workers tend to spend up to </a:t>
            </a:r>
            <a:r>
              <a:rPr lang="en-US" dirty="0">
                <a:solidFill>
                  <a:srgbClr val="00B0F0"/>
                </a:solidFill>
              </a:rPr>
              <a:t>28% of their time reading and answering email</a:t>
            </a:r>
            <a:r>
              <a:rPr lang="en-US" dirty="0"/>
              <a:t>…”</a:t>
            </a:r>
            <a:br>
              <a:rPr lang="en-US" dirty="0"/>
            </a:br>
            <a:r>
              <a:rPr lang="en-US" dirty="0"/>
              <a:t>- (</a:t>
            </a:r>
            <a:r>
              <a:rPr lang="en-US" dirty="0" err="1"/>
              <a:t>Sarrafzadeh</a:t>
            </a:r>
            <a:r>
              <a:rPr lang="en-US" dirty="0"/>
              <a:t>,  </a:t>
            </a:r>
            <a:r>
              <a:rPr lang="en-US" dirty="0" err="1"/>
              <a:t>Awadallah</a:t>
            </a:r>
            <a:r>
              <a:rPr lang="en-US" dirty="0"/>
              <a:t>, Lin, Lee, </a:t>
            </a:r>
            <a:r>
              <a:rPr lang="en-US" dirty="0" err="1"/>
              <a:t>Shokouhi</a:t>
            </a:r>
            <a:r>
              <a:rPr lang="en-US" dirty="0"/>
              <a:t>, and </a:t>
            </a:r>
            <a:r>
              <a:rPr lang="en-US" dirty="0" err="1"/>
              <a:t>Dumais</a:t>
            </a:r>
            <a:r>
              <a:rPr lang="en-US" dirty="0"/>
              <a:t>. 2019)</a:t>
            </a:r>
          </a:p>
          <a:p>
            <a:pPr>
              <a:lnSpc>
                <a:spcPct val="90000"/>
              </a:lnSpc>
            </a:pPr>
            <a:r>
              <a:rPr lang="en-US" b="1" dirty="0"/>
              <a:t>The core principle of maintaining a strong professional, and collaborative, network is being able to emphasize the human connection elements in each interaction.</a:t>
            </a:r>
            <a:endParaRPr lang="en-US" dirty="0"/>
          </a:p>
          <a:p>
            <a:pPr marL="0" indent="0">
              <a:lnSpc>
                <a:spcPct val="90000"/>
              </a:lnSpc>
              <a:buNone/>
            </a:pPr>
            <a:endParaRPr lang="en-US" dirty="0"/>
          </a:p>
          <a:p>
            <a:pPr marL="0" indent="0">
              <a:lnSpc>
                <a:spcPct val="90000"/>
              </a:lnSpc>
              <a:buNone/>
            </a:pPr>
            <a:endParaRPr lang="en-US" dirty="0"/>
          </a:p>
          <a:p>
            <a:pPr marL="0" indent="0">
              <a:lnSpc>
                <a:spcPct val="90000"/>
              </a:lnSpc>
              <a:buNone/>
            </a:pPr>
            <a:endParaRPr lang="en-US" dirty="0"/>
          </a:p>
          <a:p>
            <a:pPr marL="0" indent="0">
              <a:lnSpc>
                <a:spcPct val="90000"/>
              </a:lnSpc>
              <a:buNone/>
            </a:pPr>
            <a:r>
              <a:rPr lang="en-US" sz="1200" i="1" dirty="0"/>
              <a:t>For full citations see slide titled ‘</a:t>
            </a:r>
            <a:r>
              <a:rPr lang="en-US" sz="1200" b="1" i="1" dirty="0">
                <a:hlinkClick r:id="rId3" action="ppaction://hlinksldjump">
                  <a:extLst>
                    <a:ext uri="{A12FA001-AC4F-418D-AE19-62706E023703}">
                      <ahyp:hlinkClr xmlns:ahyp="http://schemas.microsoft.com/office/drawing/2018/hyperlinkcolor" val="tx"/>
                    </a:ext>
                  </a:extLst>
                </a:hlinkClick>
              </a:rPr>
              <a:t>Citations</a:t>
            </a:r>
            <a:r>
              <a:rPr lang="en-US" sz="1200" i="1" dirty="0"/>
              <a:t>’ at the end of presentation.</a:t>
            </a:r>
          </a:p>
        </p:txBody>
      </p:sp>
    </p:spTree>
    <p:extLst>
      <p:ext uri="{BB962C8B-B14F-4D97-AF65-F5344CB8AC3E}">
        <p14:creationId xmlns:p14="http://schemas.microsoft.com/office/powerpoint/2010/main" val="261438539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63AE5-67D1-4098-9AFB-0745E2F22552}"/>
              </a:ext>
            </a:extLst>
          </p:cNvPr>
          <p:cNvSpPr/>
          <p:nvPr/>
        </p:nvSpPr>
        <p:spPr>
          <a:xfrm>
            <a:off x="4443046" y="604911"/>
            <a:ext cx="3305907"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Three primary modules</a:t>
            </a:r>
          </a:p>
        </p:txBody>
      </p:sp>
      <p:sp>
        <p:nvSpPr>
          <p:cNvPr id="3" name="Rectangle 2">
            <a:extLst>
              <a:ext uri="{FF2B5EF4-FFF2-40B4-BE49-F238E27FC236}">
                <a16:creationId xmlns:a16="http://schemas.microsoft.com/office/drawing/2014/main" id="{14CC3114-F4BC-40A4-AC24-129F5CA61C22}"/>
              </a:ext>
            </a:extLst>
          </p:cNvPr>
          <p:cNvSpPr/>
          <p:nvPr/>
        </p:nvSpPr>
        <p:spPr>
          <a:xfrm>
            <a:off x="75183" y="1378631"/>
            <a:ext cx="3563711" cy="1758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Collect Email from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server and cache to disk using SQLite DB; </a:t>
            </a:r>
          </a:p>
        </p:txBody>
      </p:sp>
      <p:sp>
        <p:nvSpPr>
          <p:cNvPr id="5" name="Rectangle 4">
            <a:extLst>
              <a:ext uri="{FF2B5EF4-FFF2-40B4-BE49-F238E27FC236}">
                <a16:creationId xmlns:a16="http://schemas.microsoft.com/office/drawing/2014/main" id="{BC1B622C-CCE5-4B90-9B5E-4E407DD7CAB1}"/>
              </a:ext>
            </a:extLst>
          </p:cNvPr>
          <p:cNvSpPr/>
          <p:nvPr/>
        </p:nvSpPr>
        <p:spPr>
          <a:xfrm>
            <a:off x="3638894" y="1378632"/>
            <a:ext cx="4914210" cy="1758460"/>
          </a:xfrm>
          <a:prstGeom prst="rect">
            <a:avLst/>
          </a:prstGeom>
          <a:solidFill>
            <a:srgbClr val="0050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Load email envelopes from disk and construct custom python </a:t>
            </a:r>
            <a:r>
              <a:rPr kumimoji="0" lang="en-US" sz="1700" b="1"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for each email;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Cache these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to disk as a separate SQLite DB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CE38E89E-B4BE-4F7C-AD36-E1EA96130288}"/>
              </a:ext>
            </a:extLst>
          </p:cNvPr>
          <p:cNvSpPr/>
          <p:nvPr/>
        </p:nvSpPr>
        <p:spPr>
          <a:xfrm>
            <a:off x="8553104" y="1378630"/>
            <a:ext cx="3638896" cy="1758461"/>
          </a:xfrm>
          <a:prstGeom prst="rect">
            <a:avLst/>
          </a:prstGeom>
          <a:solidFill>
            <a:srgbClr val="0070C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Load message bodies from disk and apply lemmatization/stop-word filtration before producing statistical word count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Cache lemma and statistical data to disk in another new SQLite DB.</a:t>
            </a:r>
          </a:p>
        </p:txBody>
      </p:sp>
      <p:sp>
        <p:nvSpPr>
          <p:cNvPr id="7" name="Rectangle 6">
            <a:extLst>
              <a:ext uri="{FF2B5EF4-FFF2-40B4-BE49-F238E27FC236}">
                <a16:creationId xmlns:a16="http://schemas.microsoft.com/office/drawing/2014/main" id="{40A4E674-9D68-4B99-ADBC-10DD8DFF89A9}"/>
              </a:ext>
            </a:extLst>
          </p:cNvPr>
          <p:cNvSpPr/>
          <p:nvPr/>
        </p:nvSpPr>
        <p:spPr>
          <a:xfrm>
            <a:off x="3410121" y="932128"/>
            <a:ext cx="5371756"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Message lemmatization,  statistical pre-processing</a:t>
            </a:r>
          </a:p>
        </p:txBody>
      </p:sp>
      <p:sp>
        <p:nvSpPr>
          <p:cNvPr id="8" name="Flowchart: Magnetic Disk 7">
            <a:extLst>
              <a:ext uri="{FF2B5EF4-FFF2-40B4-BE49-F238E27FC236}">
                <a16:creationId xmlns:a16="http://schemas.microsoft.com/office/drawing/2014/main" id="{683BC7FC-4EDA-4E50-8AD2-18A0953DBBD2}"/>
              </a:ext>
            </a:extLst>
          </p:cNvPr>
          <p:cNvSpPr/>
          <p:nvPr/>
        </p:nvSpPr>
        <p:spPr>
          <a:xfrm>
            <a:off x="821011" y="3517650"/>
            <a:ext cx="1799881" cy="786324"/>
          </a:xfrm>
          <a:prstGeom prst="flowChartMagneticDisk">
            <a:avLst/>
          </a:prstGeom>
          <a:solidFill>
            <a:srgbClr val="005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Sqlite3_body.db</a:t>
            </a:r>
          </a:p>
        </p:txBody>
      </p:sp>
      <p:sp>
        <p:nvSpPr>
          <p:cNvPr id="10" name="Rectangle 9">
            <a:extLst>
              <a:ext uri="{FF2B5EF4-FFF2-40B4-BE49-F238E27FC236}">
                <a16:creationId xmlns:a16="http://schemas.microsoft.com/office/drawing/2014/main" id="{1C48377C-624C-427F-9E9B-62AA3AE942C5}"/>
              </a:ext>
            </a:extLst>
          </p:cNvPr>
          <p:cNvSpPr/>
          <p:nvPr/>
        </p:nvSpPr>
        <p:spPr>
          <a:xfrm>
            <a:off x="3005943" y="3517650"/>
            <a:ext cx="2072054" cy="786324"/>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Load message string to memory</a:t>
            </a:r>
          </a:p>
        </p:txBody>
      </p:sp>
      <p:sp>
        <p:nvSpPr>
          <p:cNvPr id="11" name="Rectangle 10">
            <a:extLst>
              <a:ext uri="{FF2B5EF4-FFF2-40B4-BE49-F238E27FC236}">
                <a16:creationId xmlns:a16="http://schemas.microsoft.com/office/drawing/2014/main" id="{CB05334B-5E0B-4B62-B71D-0AE9AD73DC37}"/>
              </a:ext>
            </a:extLst>
          </p:cNvPr>
          <p:cNvSpPr/>
          <p:nvPr/>
        </p:nvSpPr>
        <p:spPr>
          <a:xfrm>
            <a:off x="3005943" y="4431912"/>
            <a:ext cx="2072054" cy="51288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Apply lemmatization</a:t>
            </a:r>
          </a:p>
        </p:txBody>
      </p:sp>
      <p:cxnSp>
        <p:nvCxnSpPr>
          <p:cNvPr id="12" name="Straight Arrow Connector 11">
            <a:extLst>
              <a:ext uri="{FF2B5EF4-FFF2-40B4-BE49-F238E27FC236}">
                <a16:creationId xmlns:a16="http://schemas.microsoft.com/office/drawing/2014/main" id="{B96803B1-3CF3-4ED5-AF51-0AB9885E5B38}"/>
              </a:ext>
            </a:extLst>
          </p:cNvPr>
          <p:cNvCxnSpPr>
            <a:cxnSpLocks/>
            <a:stCxn id="10" idx="2"/>
            <a:endCxn id="11" idx="0"/>
          </p:cNvCxnSpPr>
          <p:nvPr/>
        </p:nvCxnSpPr>
        <p:spPr>
          <a:xfrm>
            <a:off x="4041970" y="4303974"/>
            <a:ext cx="0" cy="127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lowchart: Magnetic Disk 12">
            <a:extLst>
              <a:ext uri="{FF2B5EF4-FFF2-40B4-BE49-F238E27FC236}">
                <a16:creationId xmlns:a16="http://schemas.microsoft.com/office/drawing/2014/main" id="{9D008CB3-7778-4408-B80F-94F3D3C87222}"/>
              </a:ext>
            </a:extLst>
          </p:cNvPr>
          <p:cNvSpPr/>
          <p:nvPr/>
        </p:nvSpPr>
        <p:spPr>
          <a:xfrm>
            <a:off x="5530151" y="5749740"/>
            <a:ext cx="2072054" cy="786324"/>
          </a:xfrm>
          <a:prstGeom prst="flowChartMagneticDisk">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Sqlite3_lemma.db</a:t>
            </a:r>
          </a:p>
        </p:txBody>
      </p:sp>
      <p:sp>
        <p:nvSpPr>
          <p:cNvPr id="18" name="Rectangle 17">
            <a:extLst>
              <a:ext uri="{FF2B5EF4-FFF2-40B4-BE49-F238E27FC236}">
                <a16:creationId xmlns:a16="http://schemas.microsoft.com/office/drawing/2014/main" id="{3A9D252E-A23C-4C8F-89B0-3BA67A407B58}"/>
              </a:ext>
            </a:extLst>
          </p:cNvPr>
          <p:cNvSpPr/>
          <p:nvPr/>
        </p:nvSpPr>
        <p:spPr>
          <a:xfrm>
            <a:off x="3005943" y="5101730"/>
            <a:ext cx="2072054" cy="51288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Remove stop-words</a:t>
            </a:r>
          </a:p>
        </p:txBody>
      </p:sp>
      <p:cxnSp>
        <p:nvCxnSpPr>
          <p:cNvPr id="20" name="Straight Arrow Connector 19">
            <a:extLst>
              <a:ext uri="{FF2B5EF4-FFF2-40B4-BE49-F238E27FC236}">
                <a16:creationId xmlns:a16="http://schemas.microsoft.com/office/drawing/2014/main" id="{9679F86E-A333-4122-B889-8B20C5A25F2C}"/>
              </a:ext>
            </a:extLst>
          </p:cNvPr>
          <p:cNvCxnSpPr>
            <a:stCxn id="11" idx="2"/>
            <a:endCxn id="18" idx="0"/>
          </p:cNvCxnSpPr>
          <p:nvPr/>
        </p:nvCxnSpPr>
        <p:spPr>
          <a:xfrm>
            <a:off x="4041970" y="4944793"/>
            <a:ext cx="0" cy="156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DA5FB6D-6900-40E0-AF53-247108D609EF}"/>
              </a:ext>
            </a:extLst>
          </p:cNvPr>
          <p:cNvSpPr/>
          <p:nvPr/>
        </p:nvSpPr>
        <p:spPr>
          <a:xfrm>
            <a:off x="5425465" y="4766820"/>
            <a:ext cx="2281427" cy="51288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Build </a:t>
            </a: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NLTK.WordBag</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23" name="Straight Arrow Connector 22">
            <a:extLst>
              <a:ext uri="{FF2B5EF4-FFF2-40B4-BE49-F238E27FC236}">
                <a16:creationId xmlns:a16="http://schemas.microsoft.com/office/drawing/2014/main" id="{BF243D55-9F07-4C08-9B63-A34135DBF298}"/>
              </a:ext>
            </a:extLst>
          </p:cNvPr>
          <p:cNvCxnSpPr>
            <a:cxnSpLocks/>
            <a:stCxn id="11" idx="3"/>
            <a:endCxn id="21" idx="1"/>
          </p:cNvCxnSpPr>
          <p:nvPr/>
        </p:nvCxnSpPr>
        <p:spPr>
          <a:xfrm>
            <a:off x="5077997" y="4688353"/>
            <a:ext cx="347468" cy="334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54D6204-4ADF-44EB-A107-D74AD060DBA8}"/>
              </a:ext>
            </a:extLst>
          </p:cNvPr>
          <p:cNvCxnSpPr>
            <a:cxnSpLocks/>
            <a:stCxn id="18" idx="3"/>
            <a:endCxn id="21" idx="1"/>
          </p:cNvCxnSpPr>
          <p:nvPr/>
        </p:nvCxnSpPr>
        <p:spPr>
          <a:xfrm flipV="1">
            <a:off x="5077997" y="5023261"/>
            <a:ext cx="347468" cy="334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F1F452-5067-47A2-88BF-EC00FAADA827}"/>
              </a:ext>
            </a:extLst>
          </p:cNvPr>
          <p:cNvCxnSpPr>
            <a:cxnSpLocks/>
            <a:stCxn id="8" idx="4"/>
            <a:endCxn id="10" idx="1"/>
          </p:cNvCxnSpPr>
          <p:nvPr/>
        </p:nvCxnSpPr>
        <p:spPr>
          <a:xfrm>
            <a:off x="2620892" y="3910812"/>
            <a:ext cx="3850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B8A0F52-4051-4AE2-92BE-26DE4D17DCA6}"/>
              </a:ext>
            </a:extLst>
          </p:cNvPr>
          <p:cNvCxnSpPr>
            <a:stCxn id="21" idx="2"/>
            <a:endCxn id="13" idx="1"/>
          </p:cNvCxnSpPr>
          <p:nvPr/>
        </p:nvCxnSpPr>
        <p:spPr>
          <a:xfrm flipH="1">
            <a:off x="6566178" y="5279701"/>
            <a:ext cx="1" cy="470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itle 1">
            <a:extLst>
              <a:ext uri="{FF2B5EF4-FFF2-40B4-BE49-F238E27FC236}">
                <a16:creationId xmlns:a16="http://schemas.microsoft.com/office/drawing/2014/main" id="{E8BB5EE4-5E8B-42C0-AC19-0FE4D2157369}"/>
              </a:ext>
            </a:extLst>
          </p:cNvPr>
          <p:cNvSpPr txBox="1">
            <a:spLocks/>
          </p:cNvSpPr>
          <p:nvPr/>
        </p:nvSpPr>
        <p:spPr>
          <a:xfrm>
            <a:off x="0" y="277813"/>
            <a:ext cx="3563711" cy="327025"/>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90C226"/>
                </a:solidFill>
                <a:effectLst/>
                <a:uLnTx/>
                <a:uFillTx/>
                <a:latin typeface="Trebuchet MS" panose="020B0603020202020204"/>
                <a:ea typeface="+mj-ea"/>
                <a:cs typeface="+mj-cs"/>
              </a:rPr>
              <a:t>Project Component Breakdown</a:t>
            </a:r>
            <a:endParaRPr kumimoji="0" lang="en-US" sz="2000" b="1" i="0" u="none" strike="noStrike" kern="1200" cap="none" spc="0" normalizeH="0" baseline="0" noProof="0" dirty="0">
              <a:ln>
                <a:noFill/>
              </a:ln>
              <a:solidFill>
                <a:srgbClr val="90C226"/>
              </a:solidFill>
              <a:effectLst/>
              <a:uLnTx/>
              <a:uFillTx/>
              <a:latin typeface="Trebuchet MS" panose="020B0603020202020204"/>
              <a:ea typeface="+mj-ea"/>
              <a:cs typeface="+mj-cs"/>
            </a:endParaRPr>
          </a:p>
        </p:txBody>
      </p:sp>
      <p:pic>
        <p:nvPicPr>
          <p:cNvPr id="24" name="Picture 23" descr="Table&#10;&#10;Description automatically generated">
            <a:extLst>
              <a:ext uri="{FF2B5EF4-FFF2-40B4-BE49-F238E27FC236}">
                <a16:creationId xmlns:a16="http://schemas.microsoft.com/office/drawing/2014/main" id="{71C728BC-46D9-40D4-A36C-395401F0A19B}"/>
              </a:ext>
            </a:extLst>
          </p:cNvPr>
          <p:cNvPicPr>
            <a:picLocks noChangeAspect="1"/>
          </p:cNvPicPr>
          <p:nvPr/>
        </p:nvPicPr>
        <p:blipFill>
          <a:blip r:embed="rId3"/>
          <a:stretch>
            <a:fillRect/>
          </a:stretch>
        </p:blipFill>
        <p:spPr>
          <a:xfrm>
            <a:off x="48800" y="4678177"/>
            <a:ext cx="2476500" cy="2143125"/>
          </a:xfrm>
          <a:prstGeom prst="rect">
            <a:avLst/>
          </a:prstGeom>
          <a:ln w="76200">
            <a:solidFill>
              <a:schemeClr val="accent2">
                <a:lumMod val="75000"/>
              </a:schemeClr>
            </a:solidFill>
          </a:ln>
        </p:spPr>
      </p:pic>
      <p:pic>
        <p:nvPicPr>
          <p:cNvPr id="27" name="Picture 26" descr="Table&#10;&#10;Description automatically generated">
            <a:extLst>
              <a:ext uri="{FF2B5EF4-FFF2-40B4-BE49-F238E27FC236}">
                <a16:creationId xmlns:a16="http://schemas.microsoft.com/office/drawing/2014/main" id="{0CDC20CE-F7AB-4BDD-B2C3-03E7EFF707AE}"/>
              </a:ext>
            </a:extLst>
          </p:cNvPr>
          <p:cNvPicPr>
            <a:picLocks noChangeAspect="1"/>
          </p:cNvPicPr>
          <p:nvPr/>
        </p:nvPicPr>
        <p:blipFill>
          <a:blip r:embed="rId4"/>
          <a:stretch>
            <a:fillRect/>
          </a:stretch>
        </p:blipFill>
        <p:spPr>
          <a:xfrm>
            <a:off x="7800343" y="4357452"/>
            <a:ext cx="4342857" cy="2447619"/>
          </a:xfrm>
          <a:prstGeom prst="rect">
            <a:avLst/>
          </a:prstGeom>
          <a:ln w="76200">
            <a:solidFill>
              <a:srgbClr val="00B0F0"/>
            </a:solidFill>
          </a:ln>
        </p:spPr>
      </p:pic>
    </p:spTree>
    <p:extLst>
      <p:ext uri="{BB962C8B-B14F-4D97-AF65-F5344CB8AC3E}">
        <p14:creationId xmlns:p14="http://schemas.microsoft.com/office/powerpoint/2010/main" val="956395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D24EA177-2220-4B0C-8981-6D0EFFF57AE7}"/>
              </a:ext>
            </a:extLst>
          </p:cNvPr>
          <p:cNvSpPr txBox="1">
            <a:spLocks/>
          </p:cNvSpPr>
          <p:nvPr/>
        </p:nvSpPr>
        <p:spPr>
          <a:xfrm>
            <a:off x="1304656" y="3429000"/>
            <a:ext cx="8596668" cy="182658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Results</a:t>
            </a:r>
          </a:p>
        </p:txBody>
      </p:sp>
      <p:sp>
        <p:nvSpPr>
          <p:cNvPr id="25" name="Text Placeholder 2">
            <a:extLst>
              <a:ext uri="{FF2B5EF4-FFF2-40B4-BE49-F238E27FC236}">
                <a16:creationId xmlns:a16="http://schemas.microsoft.com/office/drawing/2014/main" id="{2827C66F-5D48-4F02-8208-EB0EBC405CCC}"/>
              </a:ext>
            </a:extLst>
          </p:cNvPr>
          <p:cNvSpPr txBox="1">
            <a:spLocks/>
          </p:cNvSpPr>
          <p:nvPr/>
        </p:nvSpPr>
        <p:spPr>
          <a:xfrm>
            <a:off x="1304656" y="4000939"/>
            <a:ext cx="8596668" cy="8604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A sample of what an open source tool aimed towards customization can allow.</a:t>
            </a:r>
          </a:p>
        </p:txBody>
      </p:sp>
    </p:spTree>
    <p:extLst>
      <p:ext uri="{BB962C8B-B14F-4D97-AF65-F5344CB8AC3E}">
        <p14:creationId xmlns:p14="http://schemas.microsoft.com/office/powerpoint/2010/main" val="3951480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descr="Table&#10;&#10;Description automatically generated">
            <a:extLst>
              <a:ext uri="{FF2B5EF4-FFF2-40B4-BE49-F238E27FC236}">
                <a16:creationId xmlns:a16="http://schemas.microsoft.com/office/drawing/2014/main" id="{ADB8C1A0-F197-49D7-B7FB-F7317BA9629A}"/>
              </a:ext>
            </a:extLst>
          </p:cNvPr>
          <p:cNvPicPr>
            <a:picLocks noChangeAspect="1"/>
          </p:cNvPicPr>
          <p:nvPr/>
        </p:nvPicPr>
        <p:blipFill>
          <a:blip r:embed="rId3"/>
          <a:stretch>
            <a:fillRect/>
          </a:stretch>
        </p:blipFill>
        <p:spPr>
          <a:xfrm>
            <a:off x="7416114" y="2457797"/>
            <a:ext cx="4342857" cy="2447619"/>
          </a:xfrm>
          <a:prstGeom prst="rect">
            <a:avLst/>
          </a:prstGeom>
          <a:ln w="76200">
            <a:solidFill>
              <a:srgbClr val="00B0F0"/>
            </a:solidFill>
          </a:ln>
        </p:spPr>
      </p:pic>
      <p:pic>
        <p:nvPicPr>
          <p:cNvPr id="21" name="Picture 20" descr="Table&#10;&#10;Description automatically generated">
            <a:extLst>
              <a:ext uri="{FF2B5EF4-FFF2-40B4-BE49-F238E27FC236}">
                <a16:creationId xmlns:a16="http://schemas.microsoft.com/office/drawing/2014/main" id="{B7ACAE9B-FFBD-46F1-BD82-94A343C25B93}"/>
              </a:ext>
            </a:extLst>
          </p:cNvPr>
          <p:cNvPicPr>
            <a:picLocks noChangeAspect="1"/>
          </p:cNvPicPr>
          <p:nvPr/>
        </p:nvPicPr>
        <p:blipFill>
          <a:blip r:embed="rId4"/>
          <a:stretch>
            <a:fillRect/>
          </a:stretch>
        </p:blipFill>
        <p:spPr>
          <a:xfrm>
            <a:off x="433029" y="2457797"/>
            <a:ext cx="2247900" cy="2781300"/>
          </a:xfrm>
          <a:prstGeom prst="rect">
            <a:avLst/>
          </a:prstGeom>
          <a:ln w="76200">
            <a:solidFill>
              <a:schemeClr val="accent1"/>
            </a:solidFill>
          </a:ln>
        </p:spPr>
      </p:pic>
      <p:pic>
        <p:nvPicPr>
          <p:cNvPr id="13" name="Picture 12" descr="Table&#10;&#10;Description automatically generated">
            <a:extLst>
              <a:ext uri="{FF2B5EF4-FFF2-40B4-BE49-F238E27FC236}">
                <a16:creationId xmlns:a16="http://schemas.microsoft.com/office/drawing/2014/main" id="{C190781A-46DE-4296-9855-39FF974C5798}"/>
              </a:ext>
            </a:extLst>
          </p:cNvPr>
          <p:cNvPicPr>
            <a:picLocks noChangeAspect="1"/>
          </p:cNvPicPr>
          <p:nvPr/>
        </p:nvPicPr>
        <p:blipFill>
          <a:blip r:embed="rId5"/>
          <a:stretch>
            <a:fillRect/>
          </a:stretch>
        </p:blipFill>
        <p:spPr>
          <a:xfrm>
            <a:off x="3916203" y="2457798"/>
            <a:ext cx="2476500" cy="2143125"/>
          </a:xfrm>
          <a:prstGeom prst="rect">
            <a:avLst/>
          </a:prstGeom>
          <a:ln w="76200">
            <a:solidFill>
              <a:schemeClr val="accent2">
                <a:lumMod val="75000"/>
              </a:schemeClr>
            </a:solidFill>
          </a:ln>
        </p:spPr>
      </p:pic>
      <p:sp>
        <p:nvSpPr>
          <p:cNvPr id="12" name="Title 1">
            <a:extLst>
              <a:ext uri="{FF2B5EF4-FFF2-40B4-BE49-F238E27FC236}">
                <a16:creationId xmlns:a16="http://schemas.microsoft.com/office/drawing/2014/main" id="{CC7DE7B9-C986-41FC-B30B-4A81BFCBAEC8}"/>
              </a:ext>
            </a:extLst>
          </p:cNvPr>
          <p:cNvSpPr>
            <a:spLocks noGrp="1"/>
          </p:cNvSpPr>
          <p:nvPr>
            <p:ph type="title"/>
          </p:nvPr>
        </p:nvSpPr>
        <p:spPr>
          <a:xfrm>
            <a:off x="1556979" y="1013552"/>
            <a:ext cx="6349897" cy="795113"/>
          </a:xfrm>
        </p:spPr>
        <p:txBody>
          <a:bodyPr>
            <a:normAutofit fontScale="90000"/>
          </a:bodyPr>
          <a:lstStyle/>
          <a:p>
            <a:r>
              <a:rPr lang="en-US" dirty="0"/>
              <a:t>Results: </a:t>
            </a:r>
            <a:r>
              <a:rPr lang="en-US" sz="2700" dirty="0">
                <a:solidFill>
                  <a:schemeClr val="tx1"/>
                </a:solidFill>
              </a:rPr>
              <a:t>Project generated DB schema</a:t>
            </a:r>
          </a:p>
        </p:txBody>
      </p:sp>
    </p:spTree>
    <p:extLst>
      <p:ext uri="{BB962C8B-B14F-4D97-AF65-F5344CB8AC3E}">
        <p14:creationId xmlns:p14="http://schemas.microsoft.com/office/powerpoint/2010/main" val="1658936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52FE3B28-E83D-4172-A197-25283C4ED86F}"/>
              </a:ext>
            </a:extLst>
          </p:cNvPr>
          <p:cNvPicPr>
            <a:picLocks noChangeAspect="1"/>
          </p:cNvPicPr>
          <p:nvPr/>
        </p:nvPicPr>
        <p:blipFill>
          <a:blip r:embed="rId3"/>
          <a:stretch>
            <a:fillRect/>
          </a:stretch>
        </p:blipFill>
        <p:spPr>
          <a:xfrm>
            <a:off x="7906876" y="-50180"/>
            <a:ext cx="4285124" cy="6908180"/>
          </a:xfrm>
          <a:prstGeom prst="rect">
            <a:avLst/>
          </a:prstGeom>
        </p:spPr>
      </p:pic>
      <p:sp>
        <p:nvSpPr>
          <p:cNvPr id="2" name="Title 1">
            <a:extLst>
              <a:ext uri="{FF2B5EF4-FFF2-40B4-BE49-F238E27FC236}">
                <a16:creationId xmlns:a16="http://schemas.microsoft.com/office/drawing/2014/main" id="{548537EF-EEA4-4705-8B1B-E1D7DBF51D7B}"/>
              </a:ext>
            </a:extLst>
          </p:cNvPr>
          <p:cNvSpPr>
            <a:spLocks noGrp="1"/>
          </p:cNvSpPr>
          <p:nvPr>
            <p:ph type="title"/>
          </p:nvPr>
        </p:nvSpPr>
        <p:spPr>
          <a:xfrm>
            <a:off x="1556979" y="1013552"/>
            <a:ext cx="6349897" cy="795113"/>
          </a:xfrm>
        </p:spPr>
        <p:txBody>
          <a:bodyPr>
            <a:normAutofit fontScale="90000"/>
          </a:bodyPr>
          <a:lstStyle/>
          <a:p>
            <a:r>
              <a:rPr lang="en-US" dirty="0"/>
              <a:t>Results: </a:t>
            </a:r>
            <a:r>
              <a:rPr lang="en-US" sz="2700" dirty="0">
                <a:solidFill>
                  <a:schemeClr val="tx1"/>
                </a:solidFill>
              </a:rPr>
              <a:t>Project generated DB schema</a:t>
            </a:r>
          </a:p>
        </p:txBody>
      </p:sp>
      <p:sp>
        <p:nvSpPr>
          <p:cNvPr id="3" name="TextBox 2">
            <a:extLst>
              <a:ext uri="{FF2B5EF4-FFF2-40B4-BE49-F238E27FC236}">
                <a16:creationId xmlns:a16="http://schemas.microsoft.com/office/drawing/2014/main" id="{507A9C51-F535-499E-98BD-AA34DCD7953B}"/>
              </a:ext>
            </a:extLst>
          </p:cNvPr>
          <p:cNvSpPr txBox="1"/>
          <p:nvPr/>
        </p:nvSpPr>
        <p:spPr>
          <a:xfrm>
            <a:off x="428625" y="1952625"/>
            <a:ext cx="6457950" cy="584775"/>
          </a:xfrm>
          <a:prstGeom prst="rect">
            <a:avLst/>
          </a:prstGeom>
          <a:noFill/>
        </p:spPr>
        <p:txBody>
          <a:bodyPr wrap="square" rtlCol="0">
            <a:spAutoFit/>
          </a:bodyPr>
          <a:lstStyle/>
          <a:p>
            <a:r>
              <a:rPr lang="en-US" sz="1600" dirty="0"/>
              <a:t>An example of the programmatically generated DB ERD for a contrived DB composed from the 3 </a:t>
            </a:r>
            <a:r>
              <a:rPr lang="en-US" sz="1600" dirty="0" err="1"/>
              <a:t>descrete</a:t>
            </a:r>
            <a:r>
              <a:rPr lang="en-US" sz="1600" dirty="0"/>
              <a:t> databases shown in the previous slide.</a:t>
            </a:r>
          </a:p>
        </p:txBody>
      </p:sp>
      <p:sp>
        <p:nvSpPr>
          <p:cNvPr id="4" name="Rectangle 3">
            <a:extLst>
              <a:ext uri="{FF2B5EF4-FFF2-40B4-BE49-F238E27FC236}">
                <a16:creationId xmlns:a16="http://schemas.microsoft.com/office/drawing/2014/main" id="{C4F4E256-1221-4D7B-8C53-2F6A0AB1FD0E}"/>
              </a:ext>
            </a:extLst>
          </p:cNvPr>
          <p:cNvSpPr/>
          <p:nvPr/>
        </p:nvSpPr>
        <p:spPr>
          <a:xfrm>
            <a:off x="8120661" y="1722863"/>
            <a:ext cx="1400175" cy="18764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0F4FCC0D-4458-46AE-9E81-BEDCCCAFBBB9}"/>
              </a:ext>
            </a:extLst>
          </p:cNvPr>
          <p:cNvSpPr/>
          <p:nvPr/>
        </p:nvSpPr>
        <p:spPr>
          <a:xfrm>
            <a:off x="8024812" y="3709406"/>
            <a:ext cx="1552575" cy="140017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EB14662-19AC-49F1-895B-41F8A7CC4F18}"/>
              </a:ext>
            </a:extLst>
          </p:cNvPr>
          <p:cNvSpPr/>
          <p:nvPr/>
        </p:nvSpPr>
        <p:spPr>
          <a:xfrm>
            <a:off x="8215910" y="0"/>
            <a:ext cx="1209675" cy="16002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AB583C3-8FE8-43F2-9E80-1F48B9D89238}"/>
              </a:ext>
            </a:extLst>
          </p:cNvPr>
          <p:cNvSpPr/>
          <p:nvPr/>
        </p:nvSpPr>
        <p:spPr>
          <a:xfrm>
            <a:off x="7991475" y="5219700"/>
            <a:ext cx="1619250" cy="16383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91213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757FA-BCCD-4C6A-80A6-C513BA66AA22}"/>
              </a:ext>
            </a:extLst>
          </p:cNvPr>
          <p:cNvSpPr txBox="1"/>
          <p:nvPr/>
        </p:nvSpPr>
        <p:spPr>
          <a:xfrm>
            <a:off x="1451579" y="1951672"/>
            <a:ext cx="9603275" cy="3139321"/>
          </a:xfrm>
          <a:prstGeom prst="rect">
            <a:avLst/>
          </a:prstGeom>
          <a:noFill/>
        </p:spPr>
        <p:txBody>
          <a:bodyPr wrap="square" rtlCol="0">
            <a:spAutoFit/>
          </a:bodyPr>
          <a:lstStyle/>
          <a:p>
            <a:r>
              <a:rPr lang="en-US" dirty="0"/>
              <a:t>In this project we built:</a:t>
            </a:r>
          </a:p>
          <a:p>
            <a:pPr marL="285750" indent="-285750">
              <a:buFont typeface="Arial" panose="020B0604020202020204" pitchFamily="34" charset="0"/>
              <a:buChar char="•"/>
            </a:pPr>
            <a:r>
              <a:rPr lang="en-US" dirty="0"/>
              <a:t>4 modules:</a:t>
            </a:r>
          </a:p>
          <a:p>
            <a:pPr marL="742950" lvl="1" indent="-285750">
              <a:buFont typeface="Arial" panose="020B0604020202020204" pitchFamily="34" charset="0"/>
              <a:buChar char="•"/>
            </a:pPr>
            <a:r>
              <a:rPr lang="en-US" dirty="0"/>
              <a:t>Email collection from an </a:t>
            </a:r>
            <a:r>
              <a:rPr lang="en-US" dirty="0" err="1"/>
              <a:t>imap</a:t>
            </a:r>
            <a:r>
              <a:rPr lang="en-US" dirty="0"/>
              <a:t> host inbox.</a:t>
            </a:r>
          </a:p>
          <a:p>
            <a:pPr marL="742950" lvl="1" indent="-285750">
              <a:buFont typeface="Arial" panose="020B0604020202020204" pitchFamily="34" charset="0"/>
              <a:buChar char="•"/>
            </a:pPr>
            <a:r>
              <a:rPr lang="en-US" dirty="0"/>
              <a:t>Conversion from </a:t>
            </a:r>
            <a:r>
              <a:rPr lang="en-US" dirty="0" err="1"/>
              <a:t>imap</a:t>
            </a:r>
            <a:r>
              <a:rPr lang="en-US" dirty="0"/>
              <a:t> envelope structure into header-meta-data and the message string.</a:t>
            </a:r>
          </a:p>
          <a:p>
            <a:pPr marL="742950" lvl="1" indent="-285750">
              <a:buFont typeface="Arial" panose="020B0604020202020204" pitchFamily="34" charset="0"/>
              <a:buChar char="•"/>
            </a:pPr>
            <a:r>
              <a:rPr lang="en-US" dirty="0"/>
              <a:t>Basic statistical and structural generation from message strings.</a:t>
            </a:r>
          </a:p>
          <a:p>
            <a:pPr marL="1200150" lvl="2" indent="-285750">
              <a:buFont typeface="Arial" panose="020B0604020202020204" pitchFamily="34" charset="0"/>
              <a:buChar char="•"/>
            </a:pPr>
            <a:r>
              <a:rPr lang="en-US" dirty="0"/>
              <a:t>Lemmatization</a:t>
            </a:r>
          </a:p>
          <a:p>
            <a:pPr marL="1200150" lvl="2" indent="-285750">
              <a:buFont typeface="Arial" panose="020B0604020202020204" pitchFamily="34" charset="0"/>
              <a:buChar char="•"/>
            </a:pPr>
            <a:r>
              <a:rPr lang="en-US" dirty="0"/>
              <a:t>Stop-word filtering</a:t>
            </a:r>
          </a:p>
          <a:p>
            <a:pPr marL="1200150" lvl="2" indent="-285750">
              <a:buFont typeface="Arial" panose="020B0604020202020204" pitchFamily="34" charset="0"/>
              <a:buChar char="•"/>
            </a:pPr>
            <a:r>
              <a:rPr lang="en-US" dirty="0"/>
              <a:t>Word-counts</a:t>
            </a:r>
          </a:p>
          <a:p>
            <a:pPr marL="742950" lvl="1" indent="-285750">
              <a:buFont typeface="Arial" panose="020B0604020202020204" pitchFamily="34" charset="0"/>
              <a:buChar char="•"/>
            </a:pPr>
            <a:r>
              <a:rPr lang="en-US" dirty="0"/>
              <a:t>Utility tools and functions used by all three of the preceding modules.</a:t>
            </a:r>
          </a:p>
          <a:p>
            <a:pPr marL="1200150" lvl="2" indent="-285750">
              <a:buFont typeface="Arial" panose="020B0604020202020204" pitchFamily="34" charset="0"/>
              <a:buChar char="•"/>
            </a:pPr>
            <a:r>
              <a:rPr lang="en-US" dirty="0"/>
              <a:t>Custom logging tools for detailed and visually clear diagnostic output</a:t>
            </a:r>
          </a:p>
          <a:p>
            <a:endParaRPr lang="en-US" dirty="0"/>
          </a:p>
        </p:txBody>
      </p:sp>
      <p:sp>
        <p:nvSpPr>
          <p:cNvPr id="6" name="Title 1">
            <a:extLst>
              <a:ext uri="{FF2B5EF4-FFF2-40B4-BE49-F238E27FC236}">
                <a16:creationId xmlns:a16="http://schemas.microsoft.com/office/drawing/2014/main" id="{ED4D5B67-BBE0-4F8A-9F13-F2C7111A31C7}"/>
              </a:ext>
            </a:extLst>
          </p:cNvPr>
          <p:cNvSpPr txBox="1">
            <a:spLocks/>
          </p:cNvSpPr>
          <p:nvPr/>
        </p:nvSpPr>
        <p:spPr>
          <a:xfrm>
            <a:off x="829734" y="7620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Conclusion: </a:t>
            </a:r>
            <a:r>
              <a:rPr lang="en-US" sz="2400" dirty="0">
                <a:solidFill>
                  <a:schemeClr val="tx1"/>
                </a:solidFill>
              </a:rPr>
              <a:t>In its Current State </a:t>
            </a:r>
            <a:endParaRPr lang="en-US" dirty="0"/>
          </a:p>
        </p:txBody>
      </p:sp>
    </p:spTree>
    <p:extLst>
      <p:ext uri="{BB962C8B-B14F-4D97-AF65-F5344CB8AC3E}">
        <p14:creationId xmlns:p14="http://schemas.microsoft.com/office/powerpoint/2010/main" val="9270176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757FA-BCCD-4C6A-80A6-C513BA66AA22}"/>
              </a:ext>
            </a:extLst>
          </p:cNvPr>
          <p:cNvSpPr txBox="1"/>
          <p:nvPr/>
        </p:nvSpPr>
        <p:spPr>
          <a:xfrm>
            <a:off x="174030" y="1925674"/>
            <a:ext cx="960327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Improve structural analysis toolset</a:t>
            </a:r>
          </a:p>
          <a:p>
            <a:pPr marL="742950" lvl="1" indent="-285750">
              <a:buFont typeface="Arial" panose="020B0604020202020204" pitchFamily="34" charset="0"/>
              <a:buChar char="•"/>
            </a:pPr>
            <a:r>
              <a:rPr lang="en-US" dirty="0"/>
              <a:t>Specifically, implement the Speech-Act-Theory strategy described in </a:t>
            </a:r>
            <a:r>
              <a:rPr lang="en-US" i="1" dirty="0"/>
              <a:t>Classifying Action Items for Semantic Email.</a:t>
            </a:r>
            <a:r>
              <a:rPr lang="en-US" dirty="0"/>
              <a:t> See figure to the right:</a:t>
            </a:r>
            <a:endParaRPr lang="en-US" i="1" dirty="0"/>
          </a:p>
          <a:p>
            <a:pPr marL="285750" indent="-285750">
              <a:buFont typeface="Arial" panose="020B0604020202020204" pitchFamily="34" charset="0"/>
              <a:buChar char="•"/>
            </a:pPr>
            <a:r>
              <a:rPr lang="en-US" dirty="0"/>
              <a:t>Update CLI to use </a:t>
            </a:r>
            <a:r>
              <a:rPr lang="en-US" dirty="0">
                <a:hlinkClick r:id="rId3"/>
              </a:rPr>
              <a:t>curl</a:t>
            </a:r>
            <a:r>
              <a:rPr lang="en-US" dirty="0"/>
              <a:t> and possibly </a:t>
            </a:r>
            <a:r>
              <a:rPr lang="en-US" dirty="0">
                <a:hlinkClick r:id="rId4"/>
              </a:rPr>
              <a:t>blast</a:t>
            </a:r>
            <a:endParaRPr lang="en-US" dirty="0"/>
          </a:p>
        </p:txBody>
      </p:sp>
      <p:pic>
        <p:nvPicPr>
          <p:cNvPr id="5" name="Picture 4" descr="Table&#10;&#10;Description automatically generated with medium confidence">
            <a:extLst>
              <a:ext uri="{FF2B5EF4-FFF2-40B4-BE49-F238E27FC236}">
                <a16:creationId xmlns:a16="http://schemas.microsoft.com/office/drawing/2014/main" id="{DD5835B9-B78C-4797-BFCD-3F968B4D4917}"/>
              </a:ext>
            </a:extLst>
          </p:cNvPr>
          <p:cNvPicPr>
            <a:picLocks noChangeAspect="1"/>
          </p:cNvPicPr>
          <p:nvPr/>
        </p:nvPicPr>
        <p:blipFill>
          <a:blip r:embed="rId5"/>
          <a:stretch>
            <a:fillRect/>
          </a:stretch>
        </p:blipFill>
        <p:spPr>
          <a:xfrm>
            <a:off x="6843865" y="2525838"/>
            <a:ext cx="5174105" cy="2493164"/>
          </a:xfrm>
          <a:prstGeom prst="rect">
            <a:avLst/>
          </a:prstGeom>
        </p:spPr>
      </p:pic>
      <p:sp>
        <p:nvSpPr>
          <p:cNvPr id="6" name="Title 1">
            <a:extLst>
              <a:ext uri="{FF2B5EF4-FFF2-40B4-BE49-F238E27FC236}">
                <a16:creationId xmlns:a16="http://schemas.microsoft.com/office/drawing/2014/main" id="{D01FC434-812D-422E-94F5-B2B3949D46AB}"/>
              </a:ext>
            </a:extLst>
          </p:cNvPr>
          <p:cNvSpPr txBox="1">
            <a:spLocks/>
          </p:cNvSpPr>
          <p:nvPr/>
        </p:nvSpPr>
        <p:spPr>
          <a:xfrm>
            <a:off x="829734" y="7620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Conclusion: </a:t>
            </a:r>
            <a:r>
              <a:rPr lang="en-US" sz="2400" dirty="0">
                <a:solidFill>
                  <a:schemeClr val="tx1"/>
                </a:solidFill>
              </a:rPr>
              <a:t>Next Steps </a:t>
            </a:r>
            <a:endParaRPr lang="en-US" dirty="0"/>
          </a:p>
        </p:txBody>
      </p:sp>
    </p:spTree>
    <p:extLst>
      <p:ext uri="{BB962C8B-B14F-4D97-AF65-F5344CB8AC3E}">
        <p14:creationId xmlns:p14="http://schemas.microsoft.com/office/powerpoint/2010/main" val="2342295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8049BB3-ACA1-4E3A-A56A-8A74B3465D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08" b="2"/>
          <a:stretch/>
        </p:blipFill>
        <p:spPr bwMode="auto">
          <a:xfrm>
            <a:off x="6472957" y="1885951"/>
            <a:ext cx="5717018" cy="497204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8B5328B-D77D-4D8A-82BA-2DF35AD8DD55}"/>
              </a:ext>
            </a:extLst>
          </p:cNvPr>
          <p:cNvSpPr>
            <a:spLocks noGrp="1"/>
          </p:cNvSpPr>
          <p:nvPr>
            <p:ph idx="1"/>
          </p:nvPr>
        </p:nvSpPr>
        <p:spPr>
          <a:xfrm>
            <a:off x="7356646" y="6450969"/>
            <a:ext cx="4346403" cy="407031"/>
          </a:xfrm>
        </p:spPr>
        <p:txBody>
          <a:bodyPr>
            <a:normAutofit fontScale="92500"/>
          </a:bodyPr>
          <a:lstStyle/>
          <a:p>
            <a:r>
              <a:rPr lang="en-US" dirty="0"/>
              <a:t>Bayesian Hierarchical clustering (BHC)</a:t>
            </a:r>
          </a:p>
        </p:txBody>
      </p:sp>
      <p:sp>
        <p:nvSpPr>
          <p:cNvPr id="15" name="Google Shape;54;p13">
            <a:extLst>
              <a:ext uri="{FF2B5EF4-FFF2-40B4-BE49-F238E27FC236}">
                <a16:creationId xmlns:a16="http://schemas.microsoft.com/office/drawing/2014/main" id="{FD851358-4A2A-4951-8A2F-C4757B97C5DA}"/>
              </a:ext>
            </a:extLst>
          </p:cNvPr>
          <p:cNvSpPr txBox="1"/>
          <p:nvPr/>
        </p:nvSpPr>
        <p:spPr>
          <a:xfrm>
            <a:off x="99755" y="3554176"/>
            <a:ext cx="3590925" cy="738623"/>
          </a:xfrm>
          <a:prstGeom prst="rect">
            <a:avLst/>
          </a:prstGeom>
          <a:noFill/>
          <a:ln>
            <a:noFill/>
          </a:ln>
        </p:spPr>
        <p:txBody>
          <a:bodyPr spcFirstLastPara="1" wrap="square" lIns="121900" tIns="121900" rIns="121900" bIns="121900" anchor="t" anchorCtr="0">
            <a:spAutoFit/>
          </a:bodyPr>
          <a:lstStyle/>
          <a:p>
            <a:pPr algn="ctr"/>
            <a:r>
              <a:rPr lang="en" sz="1600" dirty="0"/>
              <a:t>Chemometrics, genomic, proteomic, </a:t>
            </a:r>
            <a:endParaRPr sz="1600" dirty="0"/>
          </a:p>
          <a:p>
            <a:pPr algn="ctr"/>
            <a:r>
              <a:rPr lang="en" sz="1600" dirty="0"/>
              <a:t>and metabolomic clustering tools</a:t>
            </a:r>
            <a:endParaRPr sz="1600" dirty="0"/>
          </a:p>
        </p:txBody>
      </p:sp>
      <p:sp>
        <p:nvSpPr>
          <p:cNvPr id="16" name="Google Shape;55;p13">
            <a:extLst>
              <a:ext uri="{FF2B5EF4-FFF2-40B4-BE49-F238E27FC236}">
                <a16:creationId xmlns:a16="http://schemas.microsoft.com/office/drawing/2014/main" id="{9C389EB4-46CF-4B2A-B551-B11C89CAB763}"/>
              </a:ext>
            </a:extLst>
          </p:cNvPr>
          <p:cNvSpPr txBox="1"/>
          <p:nvPr/>
        </p:nvSpPr>
        <p:spPr>
          <a:xfrm>
            <a:off x="488879" y="2403003"/>
            <a:ext cx="2812677" cy="738623"/>
          </a:xfrm>
          <a:prstGeom prst="rect">
            <a:avLst/>
          </a:prstGeom>
          <a:noFill/>
          <a:ln>
            <a:noFill/>
          </a:ln>
        </p:spPr>
        <p:txBody>
          <a:bodyPr spcFirstLastPara="1" wrap="square" lIns="121900" tIns="121900" rIns="121900" bIns="121900" anchor="t" anchorCtr="0">
            <a:spAutoFit/>
          </a:bodyPr>
          <a:lstStyle/>
          <a:p>
            <a:pPr algn="ctr"/>
            <a:r>
              <a:rPr lang="en" sz="1600" dirty="0"/>
              <a:t>Numerical and Categorical Metadata</a:t>
            </a:r>
            <a:endParaRPr sz="1600" dirty="0"/>
          </a:p>
        </p:txBody>
      </p:sp>
      <p:cxnSp>
        <p:nvCxnSpPr>
          <p:cNvPr id="17" name="Google Shape;56;p13">
            <a:extLst>
              <a:ext uri="{FF2B5EF4-FFF2-40B4-BE49-F238E27FC236}">
                <a16:creationId xmlns:a16="http://schemas.microsoft.com/office/drawing/2014/main" id="{DB4DD341-473A-4AE9-80D1-BE4860766C6D}"/>
              </a:ext>
            </a:extLst>
          </p:cNvPr>
          <p:cNvCxnSpPr>
            <a:cxnSpLocks/>
            <a:stCxn id="16" idx="2"/>
            <a:endCxn id="15" idx="0"/>
          </p:cNvCxnSpPr>
          <p:nvPr/>
        </p:nvCxnSpPr>
        <p:spPr>
          <a:xfrm>
            <a:off x="1895218" y="3141626"/>
            <a:ext cx="0" cy="412550"/>
          </a:xfrm>
          <a:prstGeom prst="straightConnector1">
            <a:avLst/>
          </a:prstGeom>
          <a:noFill/>
          <a:ln w="9525" cap="flat" cmpd="sng">
            <a:solidFill>
              <a:schemeClr val="bg1"/>
            </a:solidFill>
            <a:prstDash val="solid"/>
            <a:round/>
            <a:headEnd type="none" w="med" len="med"/>
            <a:tailEnd type="triangle" w="med" len="med"/>
          </a:ln>
        </p:spPr>
      </p:cxnSp>
      <p:sp>
        <p:nvSpPr>
          <p:cNvPr id="18" name="Google Shape;57;p13">
            <a:extLst>
              <a:ext uri="{FF2B5EF4-FFF2-40B4-BE49-F238E27FC236}">
                <a16:creationId xmlns:a16="http://schemas.microsoft.com/office/drawing/2014/main" id="{99730868-1396-4796-ADCD-59161D3A3E4F}"/>
              </a:ext>
            </a:extLst>
          </p:cNvPr>
          <p:cNvSpPr txBox="1"/>
          <p:nvPr/>
        </p:nvSpPr>
        <p:spPr>
          <a:xfrm>
            <a:off x="3598530" y="2382193"/>
            <a:ext cx="2123749" cy="492402"/>
          </a:xfrm>
          <a:prstGeom prst="rect">
            <a:avLst/>
          </a:prstGeom>
          <a:noFill/>
          <a:ln>
            <a:noFill/>
          </a:ln>
        </p:spPr>
        <p:txBody>
          <a:bodyPr spcFirstLastPara="1" wrap="square" lIns="121900" tIns="121900" rIns="121900" bIns="121900" anchor="t" anchorCtr="0">
            <a:spAutoFit/>
          </a:bodyPr>
          <a:lstStyle/>
          <a:p>
            <a:pPr algn="ctr"/>
            <a:r>
              <a:rPr lang="en" sz="1600" dirty="0"/>
              <a:t>Emails and Words</a:t>
            </a:r>
            <a:endParaRPr sz="1600" dirty="0"/>
          </a:p>
        </p:txBody>
      </p:sp>
      <p:sp>
        <p:nvSpPr>
          <p:cNvPr id="20" name="Google Shape;59;p13">
            <a:extLst>
              <a:ext uri="{FF2B5EF4-FFF2-40B4-BE49-F238E27FC236}">
                <a16:creationId xmlns:a16="http://schemas.microsoft.com/office/drawing/2014/main" id="{BCBDF4B8-C1D5-4EBC-8BDD-CB483CAADCBE}"/>
              </a:ext>
            </a:extLst>
          </p:cNvPr>
          <p:cNvSpPr txBox="1"/>
          <p:nvPr/>
        </p:nvSpPr>
        <p:spPr>
          <a:xfrm>
            <a:off x="3155070" y="4748230"/>
            <a:ext cx="3180545" cy="738623"/>
          </a:xfrm>
          <a:prstGeom prst="rect">
            <a:avLst/>
          </a:prstGeom>
          <a:noFill/>
          <a:ln>
            <a:noFill/>
          </a:ln>
        </p:spPr>
        <p:txBody>
          <a:bodyPr spcFirstLastPara="1" wrap="square" lIns="121900" tIns="121900" rIns="121900" bIns="121900" anchor="t" anchorCtr="0">
            <a:spAutoFit/>
          </a:bodyPr>
          <a:lstStyle/>
          <a:p>
            <a:pPr algn="ctr"/>
            <a:r>
              <a:rPr lang="en" sz="1600" b="1" dirty="0"/>
              <a:t>Future Research Question: </a:t>
            </a:r>
            <a:r>
              <a:rPr lang="en" sz="1600" b="1" dirty="0">
                <a:solidFill>
                  <a:srgbClr val="FF0000"/>
                </a:solidFill>
              </a:rPr>
              <a:t>Can we use the same tools?</a:t>
            </a:r>
            <a:endParaRPr sz="1600" b="1" dirty="0">
              <a:solidFill>
                <a:srgbClr val="FF0000"/>
              </a:solidFill>
            </a:endParaRPr>
          </a:p>
        </p:txBody>
      </p:sp>
      <p:sp>
        <p:nvSpPr>
          <p:cNvPr id="21" name="Google Shape;60;p13">
            <a:extLst>
              <a:ext uri="{FF2B5EF4-FFF2-40B4-BE49-F238E27FC236}">
                <a16:creationId xmlns:a16="http://schemas.microsoft.com/office/drawing/2014/main" id="{BAA9340F-99ED-485B-9F28-9B33664659E9}"/>
              </a:ext>
            </a:extLst>
          </p:cNvPr>
          <p:cNvSpPr txBox="1"/>
          <p:nvPr/>
        </p:nvSpPr>
        <p:spPr>
          <a:xfrm>
            <a:off x="423190" y="4761879"/>
            <a:ext cx="2944053" cy="738623"/>
          </a:xfrm>
          <a:prstGeom prst="rect">
            <a:avLst/>
          </a:prstGeom>
          <a:noFill/>
          <a:ln>
            <a:noFill/>
          </a:ln>
        </p:spPr>
        <p:txBody>
          <a:bodyPr spcFirstLastPara="1" wrap="square" lIns="121900" tIns="121900" rIns="121900" bIns="121900" anchor="t" anchorCtr="0">
            <a:spAutoFit/>
          </a:bodyPr>
          <a:lstStyle/>
          <a:p>
            <a:pPr algn="ctr"/>
            <a:r>
              <a:rPr lang="en" sz="1600" dirty="0"/>
              <a:t>Meaningful information about physical processes</a:t>
            </a:r>
            <a:endParaRPr sz="1600" dirty="0"/>
          </a:p>
        </p:txBody>
      </p:sp>
      <p:cxnSp>
        <p:nvCxnSpPr>
          <p:cNvPr id="22" name="Google Shape;61;p13">
            <a:extLst>
              <a:ext uri="{FF2B5EF4-FFF2-40B4-BE49-F238E27FC236}">
                <a16:creationId xmlns:a16="http://schemas.microsoft.com/office/drawing/2014/main" id="{E335E7B2-0DDB-49CA-9731-6849E2B5B09E}"/>
              </a:ext>
            </a:extLst>
          </p:cNvPr>
          <p:cNvCxnSpPr>
            <a:cxnSpLocks/>
            <a:stCxn id="15" idx="2"/>
            <a:endCxn id="21" idx="0"/>
          </p:cNvCxnSpPr>
          <p:nvPr/>
        </p:nvCxnSpPr>
        <p:spPr>
          <a:xfrm flipH="1">
            <a:off x="1895217" y="4292799"/>
            <a:ext cx="1" cy="469080"/>
          </a:xfrm>
          <a:prstGeom prst="straightConnector1">
            <a:avLst/>
          </a:prstGeom>
          <a:noFill/>
          <a:ln w="9525" cap="flat" cmpd="sng">
            <a:solidFill>
              <a:schemeClr val="bg1"/>
            </a:solidFill>
            <a:prstDash val="solid"/>
            <a:round/>
            <a:headEnd type="none" w="med" len="med"/>
            <a:tailEnd type="triangle" w="med" len="med"/>
          </a:ln>
        </p:spPr>
      </p:cxnSp>
      <p:cxnSp>
        <p:nvCxnSpPr>
          <p:cNvPr id="23" name="Google Shape;62;p13">
            <a:extLst>
              <a:ext uri="{FF2B5EF4-FFF2-40B4-BE49-F238E27FC236}">
                <a16:creationId xmlns:a16="http://schemas.microsoft.com/office/drawing/2014/main" id="{A70266CF-067E-4C8A-B58B-A2D1A9FDE1F2}"/>
              </a:ext>
            </a:extLst>
          </p:cNvPr>
          <p:cNvCxnSpPr>
            <a:cxnSpLocks/>
            <a:endCxn id="20" idx="0"/>
          </p:cNvCxnSpPr>
          <p:nvPr/>
        </p:nvCxnSpPr>
        <p:spPr>
          <a:xfrm>
            <a:off x="3403939" y="4255362"/>
            <a:ext cx="1341404" cy="492868"/>
          </a:xfrm>
          <a:prstGeom prst="straightConnector1">
            <a:avLst/>
          </a:prstGeom>
          <a:noFill/>
          <a:ln w="9525" cap="flat" cmpd="sng">
            <a:solidFill>
              <a:schemeClr val="bg1"/>
            </a:solidFill>
            <a:prstDash val="solid"/>
            <a:round/>
            <a:headEnd type="none" w="med" len="med"/>
            <a:tailEnd type="triangle" w="med" len="med"/>
          </a:ln>
        </p:spPr>
      </p:cxnSp>
      <p:cxnSp>
        <p:nvCxnSpPr>
          <p:cNvPr id="27" name="Straight Arrow Connector 26">
            <a:extLst>
              <a:ext uri="{FF2B5EF4-FFF2-40B4-BE49-F238E27FC236}">
                <a16:creationId xmlns:a16="http://schemas.microsoft.com/office/drawing/2014/main" id="{08D3706B-9589-4E5D-8F38-EC9F7906B260}"/>
              </a:ext>
            </a:extLst>
          </p:cNvPr>
          <p:cNvCxnSpPr>
            <a:cxnSpLocks/>
            <a:stCxn id="18" idx="2"/>
          </p:cNvCxnSpPr>
          <p:nvPr/>
        </p:nvCxnSpPr>
        <p:spPr>
          <a:xfrm flipH="1">
            <a:off x="3485490" y="2874595"/>
            <a:ext cx="1174915" cy="7034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2F9C21C2-8861-4700-9DBC-D0B34959B10E}"/>
              </a:ext>
            </a:extLst>
          </p:cNvPr>
          <p:cNvSpPr txBox="1"/>
          <p:nvPr/>
        </p:nvSpPr>
        <p:spPr>
          <a:xfrm>
            <a:off x="206222" y="1477760"/>
            <a:ext cx="11134725" cy="584775"/>
          </a:xfrm>
          <a:prstGeom prst="rect">
            <a:avLst/>
          </a:prstGeom>
          <a:noFill/>
        </p:spPr>
        <p:txBody>
          <a:bodyPr wrap="square" rtlCol="0">
            <a:spAutoFit/>
          </a:bodyPr>
          <a:lstStyle/>
          <a:p>
            <a:r>
              <a:rPr lang="en-US" sz="1600" b="0" i="0" dirty="0">
                <a:effectLst/>
                <a:latin typeface="Whitney"/>
              </a:rPr>
              <a:t>Data science is an interdisciplinary field that uses scientific methods, processes, algorithms and systems to extract knowledge and insights from structured and unstructured data</a:t>
            </a:r>
            <a:endParaRPr lang="en-US" sz="1600" dirty="0"/>
          </a:p>
        </p:txBody>
      </p:sp>
      <p:sp>
        <p:nvSpPr>
          <p:cNvPr id="32" name="Title 1">
            <a:extLst>
              <a:ext uri="{FF2B5EF4-FFF2-40B4-BE49-F238E27FC236}">
                <a16:creationId xmlns:a16="http://schemas.microsoft.com/office/drawing/2014/main" id="{5E10C667-56E1-4865-9F69-5DF42FD8B8BD}"/>
              </a:ext>
            </a:extLst>
          </p:cNvPr>
          <p:cNvSpPr txBox="1">
            <a:spLocks/>
          </p:cNvSpPr>
          <p:nvPr/>
        </p:nvSpPr>
        <p:spPr>
          <a:xfrm>
            <a:off x="829734" y="7620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Conclusion: </a:t>
            </a:r>
            <a:r>
              <a:rPr lang="en-US" sz="2400" dirty="0">
                <a:solidFill>
                  <a:schemeClr val="tx1"/>
                </a:solidFill>
              </a:rPr>
              <a:t>Future research possibilities </a:t>
            </a:r>
            <a:endParaRPr lang="en-US" dirty="0"/>
          </a:p>
        </p:txBody>
      </p:sp>
    </p:spTree>
    <p:extLst>
      <p:ext uri="{BB962C8B-B14F-4D97-AF65-F5344CB8AC3E}">
        <p14:creationId xmlns:p14="http://schemas.microsoft.com/office/powerpoint/2010/main" val="3484175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B5328B-D77D-4D8A-82BA-2DF35AD8DD55}"/>
              </a:ext>
            </a:extLst>
          </p:cNvPr>
          <p:cNvSpPr>
            <a:spLocks noGrp="1"/>
          </p:cNvSpPr>
          <p:nvPr>
            <p:ph idx="1"/>
          </p:nvPr>
        </p:nvSpPr>
        <p:spPr>
          <a:xfrm>
            <a:off x="7356646" y="6450969"/>
            <a:ext cx="4346403" cy="407031"/>
          </a:xfrm>
        </p:spPr>
        <p:txBody>
          <a:bodyPr>
            <a:normAutofit fontScale="92500"/>
          </a:bodyPr>
          <a:lstStyle/>
          <a:p>
            <a:r>
              <a:rPr lang="en-US" dirty="0"/>
              <a:t>Bayesian Hierarchical clustering (BHC)</a:t>
            </a:r>
          </a:p>
        </p:txBody>
      </p:sp>
      <p:pic>
        <p:nvPicPr>
          <p:cNvPr id="1026" name="Picture 2">
            <a:extLst>
              <a:ext uri="{FF2B5EF4-FFF2-40B4-BE49-F238E27FC236}">
                <a16:creationId xmlns:a16="http://schemas.microsoft.com/office/drawing/2014/main" id="{1736A780-17A4-4FE4-BCAF-854701204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022" y="2344271"/>
            <a:ext cx="5030927" cy="35764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F1B46E-7186-4364-895A-84AB22B987D4}"/>
              </a:ext>
            </a:extLst>
          </p:cNvPr>
          <p:cNvSpPr txBox="1"/>
          <p:nvPr/>
        </p:nvSpPr>
        <p:spPr>
          <a:xfrm>
            <a:off x="7267575" y="5486853"/>
            <a:ext cx="3147015" cy="369332"/>
          </a:xfrm>
          <a:prstGeom prst="rect">
            <a:avLst/>
          </a:prstGeom>
          <a:noFill/>
        </p:spPr>
        <p:txBody>
          <a:bodyPr wrap="none" rtlCol="0">
            <a:spAutoFit/>
          </a:bodyPr>
          <a:lstStyle/>
          <a:p>
            <a:r>
              <a:rPr lang="en-US" b="0" i="0" dirty="0">
                <a:effectLst/>
                <a:latin typeface="Whitney"/>
              </a:rPr>
              <a:t>W = Words ; S = Subject Header</a:t>
            </a:r>
            <a:endParaRPr lang="en-US" dirty="0"/>
          </a:p>
        </p:txBody>
      </p:sp>
      <p:sp>
        <p:nvSpPr>
          <p:cNvPr id="33" name="Google Shape;54;p13">
            <a:extLst>
              <a:ext uri="{FF2B5EF4-FFF2-40B4-BE49-F238E27FC236}">
                <a16:creationId xmlns:a16="http://schemas.microsoft.com/office/drawing/2014/main" id="{BA3954A9-FEC7-4BF3-9343-E7BA009412EE}"/>
              </a:ext>
            </a:extLst>
          </p:cNvPr>
          <p:cNvSpPr txBox="1"/>
          <p:nvPr/>
        </p:nvSpPr>
        <p:spPr>
          <a:xfrm>
            <a:off x="99755" y="3554176"/>
            <a:ext cx="3590925" cy="738623"/>
          </a:xfrm>
          <a:prstGeom prst="rect">
            <a:avLst/>
          </a:prstGeom>
          <a:noFill/>
          <a:ln>
            <a:noFill/>
          </a:ln>
        </p:spPr>
        <p:txBody>
          <a:bodyPr spcFirstLastPara="1" wrap="square" lIns="121900" tIns="121900" rIns="121900" bIns="121900" anchor="t" anchorCtr="0">
            <a:spAutoFit/>
          </a:bodyPr>
          <a:lstStyle/>
          <a:p>
            <a:pPr algn="ctr"/>
            <a:r>
              <a:rPr lang="en" sz="1600" dirty="0"/>
              <a:t>Chemometrics, genomic, proteomic, </a:t>
            </a:r>
            <a:endParaRPr sz="1600" dirty="0"/>
          </a:p>
          <a:p>
            <a:pPr algn="ctr"/>
            <a:r>
              <a:rPr lang="en" sz="1600" dirty="0"/>
              <a:t>and metabolomic clustering tools</a:t>
            </a:r>
            <a:endParaRPr sz="1600" dirty="0"/>
          </a:p>
        </p:txBody>
      </p:sp>
      <p:sp>
        <p:nvSpPr>
          <p:cNvPr id="34" name="Google Shape;55;p13">
            <a:extLst>
              <a:ext uri="{FF2B5EF4-FFF2-40B4-BE49-F238E27FC236}">
                <a16:creationId xmlns:a16="http://schemas.microsoft.com/office/drawing/2014/main" id="{08B5EAC4-B9B7-4658-9B30-C0E710D432C5}"/>
              </a:ext>
            </a:extLst>
          </p:cNvPr>
          <p:cNvSpPr txBox="1"/>
          <p:nvPr/>
        </p:nvSpPr>
        <p:spPr>
          <a:xfrm>
            <a:off x="488879" y="2403003"/>
            <a:ext cx="2812677" cy="738623"/>
          </a:xfrm>
          <a:prstGeom prst="rect">
            <a:avLst/>
          </a:prstGeom>
          <a:noFill/>
          <a:ln>
            <a:noFill/>
          </a:ln>
        </p:spPr>
        <p:txBody>
          <a:bodyPr spcFirstLastPara="1" wrap="square" lIns="121900" tIns="121900" rIns="121900" bIns="121900" anchor="t" anchorCtr="0">
            <a:spAutoFit/>
          </a:bodyPr>
          <a:lstStyle/>
          <a:p>
            <a:pPr algn="ctr"/>
            <a:r>
              <a:rPr lang="en" sz="1600" dirty="0"/>
              <a:t>Numerical and Categorical Metadata</a:t>
            </a:r>
            <a:endParaRPr sz="1600" dirty="0"/>
          </a:p>
        </p:txBody>
      </p:sp>
      <p:cxnSp>
        <p:nvCxnSpPr>
          <p:cNvPr id="35" name="Google Shape;56;p13">
            <a:extLst>
              <a:ext uri="{FF2B5EF4-FFF2-40B4-BE49-F238E27FC236}">
                <a16:creationId xmlns:a16="http://schemas.microsoft.com/office/drawing/2014/main" id="{B0A67D4B-35AE-42CE-9EF8-F6E49F02EE76}"/>
              </a:ext>
            </a:extLst>
          </p:cNvPr>
          <p:cNvCxnSpPr>
            <a:cxnSpLocks/>
            <a:stCxn id="34" idx="2"/>
            <a:endCxn id="33" idx="0"/>
          </p:cNvCxnSpPr>
          <p:nvPr/>
        </p:nvCxnSpPr>
        <p:spPr>
          <a:xfrm>
            <a:off x="1895218" y="3141626"/>
            <a:ext cx="0" cy="412550"/>
          </a:xfrm>
          <a:prstGeom prst="straightConnector1">
            <a:avLst/>
          </a:prstGeom>
          <a:noFill/>
          <a:ln w="9525" cap="flat" cmpd="sng">
            <a:solidFill>
              <a:schemeClr val="bg1"/>
            </a:solidFill>
            <a:prstDash val="solid"/>
            <a:round/>
            <a:headEnd type="none" w="med" len="med"/>
            <a:tailEnd type="triangle" w="med" len="med"/>
          </a:ln>
        </p:spPr>
      </p:cxnSp>
      <p:sp>
        <p:nvSpPr>
          <p:cNvPr id="36" name="Google Shape;57;p13">
            <a:extLst>
              <a:ext uri="{FF2B5EF4-FFF2-40B4-BE49-F238E27FC236}">
                <a16:creationId xmlns:a16="http://schemas.microsoft.com/office/drawing/2014/main" id="{4E4A24D7-C7B2-4E47-BDFA-CCF29483465F}"/>
              </a:ext>
            </a:extLst>
          </p:cNvPr>
          <p:cNvSpPr txBox="1"/>
          <p:nvPr/>
        </p:nvSpPr>
        <p:spPr>
          <a:xfrm>
            <a:off x="3598530" y="2382193"/>
            <a:ext cx="2123749" cy="492402"/>
          </a:xfrm>
          <a:prstGeom prst="rect">
            <a:avLst/>
          </a:prstGeom>
          <a:noFill/>
          <a:ln>
            <a:noFill/>
          </a:ln>
        </p:spPr>
        <p:txBody>
          <a:bodyPr spcFirstLastPara="1" wrap="square" lIns="121900" tIns="121900" rIns="121900" bIns="121900" anchor="t" anchorCtr="0">
            <a:spAutoFit/>
          </a:bodyPr>
          <a:lstStyle/>
          <a:p>
            <a:pPr algn="ctr"/>
            <a:r>
              <a:rPr lang="en" sz="1600" dirty="0"/>
              <a:t>Emails and Words</a:t>
            </a:r>
            <a:endParaRPr sz="1600" dirty="0"/>
          </a:p>
        </p:txBody>
      </p:sp>
      <p:sp>
        <p:nvSpPr>
          <p:cNvPr id="37" name="Google Shape;59;p13">
            <a:extLst>
              <a:ext uri="{FF2B5EF4-FFF2-40B4-BE49-F238E27FC236}">
                <a16:creationId xmlns:a16="http://schemas.microsoft.com/office/drawing/2014/main" id="{C02DDF97-40BF-47A3-A50C-C002129D178F}"/>
              </a:ext>
            </a:extLst>
          </p:cNvPr>
          <p:cNvSpPr txBox="1"/>
          <p:nvPr/>
        </p:nvSpPr>
        <p:spPr>
          <a:xfrm>
            <a:off x="3155070" y="4748230"/>
            <a:ext cx="3180545" cy="738623"/>
          </a:xfrm>
          <a:prstGeom prst="rect">
            <a:avLst/>
          </a:prstGeom>
          <a:noFill/>
          <a:ln>
            <a:noFill/>
          </a:ln>
        </p:spPr>
        <p:txBody>
          <a:bodyPr spcFirstLastPara="1" wrap="square" lIns="121900" tIns="121900" rIns="121900" bIns="121900" anchor="t" anchorCtr="0">
            <a:spAutoFit/>
          </a:bodyPr>
          <a:lstStyle/>
          <a:p>
            <a:pPr algn="ctr"/>
            <a:r>
              <a:rPr lang="en" sz="1600" b="1" dirty="0"/>
              <a:t>Future Research Question: </a:t>
            </a:r>
            <a:r>
              <a:rPr lang="en" sz="1600" b="1" dirty="0">
                <a:solidFill>
                  <a:srgbClr val="FF0000"/>
                </a:solidFill>
              </a:rPr>
              <a:t>Can we use the same tools?</a:t>
            </a:r>
            <a:endParaRPr sz="1600" b="1" dirty="0">
              <a:solidFill>
                <a:srgbClr val="FF0000"/>
              </a:solidFill>
            </a:endParaRPr>
          </a:p>
        </p:txBody>
      </p:sp>
      <p:sp>
        <p:nvSpPr>
          <p:cNvPr id="38" name="Google Shape;60;p13">
            <a:extLst>
              <a:ext uri="{FF2B5EF4-FFF2-40B4-BE49-F238E27FC236}">
                <a16:creationId xmlns:a16="http://schemas.microsoft.com/office/drawing/2014/main" id="{0E1BE567-DFA8-400B-85A4-56B03F51AC5F}"/>
              </a:ext>
            </a:extLst>
          </p:cNvPr>
          <p:cNvSpPr txBox="1"/>
          <p:nvPr/>
        </p:nvSpPr>
        <p:spPr>
          <a:xfrm>
            <a:off x="423190" y="4761879"/>
            <a:ext cx="2944053" cy="738623"/>
          </a:xfrm>
          <a:prstGeom prst="rect">
            <a:avLst/>
          </a:prstGeom>
          <a:noFill/>
          <a:ln>
            <a:noFill/>
          </a:ln>
        </p:spPr>
        <p:txBody>
          <a:bodyPr spcFirstLastPara="1" wrap="square" lIns="121900" tIns="121900" rIns="121900" bIns="121900" anchor="t" anchorCtr="0">
            <a:spAutoFit/>
          </a:bodyPr>
          <a:lstStyle/>
          <a:p>
            <a:pPr algn="ctr"/>
            <a:r>
              <a:rPr lang="en" sz="1600" dirty="0"/>
              <a:t>Meaningful information about physical processes</a:t>
            </a:r>
            <a:endParaRPr sz="1600" dirty="0"/>
          </a:p>
        </p:txBody>
      </p:sp>
      <p:cxnSp>
        <p:nvCxnSpPr>
          <p:cNvPr id="39" name="Google Shape;61;p13">
            <a:extLst>
              <a:ext uri="{FF2B5EF4-FFF2-40B4-BE49-F238E27FC236}">
                <a16:creationId xmlns:a16="http://schemas.microsoft.com/office/drawing/2014/main" id="{D9F4849E-F734-46DC-A0F3-0684CFFE04BE}"/>
              </a:ext>
            </a:extLst>
          </p:cNvPr>
          <p:cNvCxnSpPr>
            <a:cxnSpLocks/>
            <a:stCxn id="33" idx="2"/>
            <a:endCxn id="38" idx="0"/>
          </p:cNvCxnSpPr>
          <p:nvPr/>
        </p:nvCxnSpPr>
        <p:spPr>
          <a:xfrm flipH="1">
            <a:off x="1895217" y="4292799"/>
            <a:ext cx="1" cy="469080"/>
          </a:xfrm>
          <a:prstGeom prst="straightConnector1">
            <a:avLst/>
          </a:prstGeom>
          <a:noFill/>
          <a:ln w="9525" cap="flat" cmpd="sng">
            <a:solidFill>
              <a:schemeClr val="bg1"/>
            </a:solidFill>
            <a:prstDash val="solid"/>
            <a:round/>
            <a:headEnd type="none" w="med" len="med"/>
            <a:tailEnd type="triangle" w="med" len="med"/>
          </a:ln>
        </p:spPr>
      </p:cxnSp>
      <p:cxnSp>
        <p:nvCxnSpPr>
          <p:cNvPr id="40" name="Google Shape;62;p13">
            <a:extLst>
              <a:ext uri="{FF2B5EF4-FFF2-40B4-BE49-F238E27FC236}">
                <a16:creationId xmlns:a16="http://schemas.microsoft.com/office/drawing/2014/main" id="{4D101668-2DDE-46B4-8DB4-19C00CC9E035}"/>
              </a:ext>
            </a:extLst>
          </p:cNvPr>
          <p:cNvCxnSpPr>
            <a:cxnSpLocks/>
            <a:endCxn id="37" idx="0"/>
          </p:cNvCxnSpPr>
          <p:nvPr/>
        </p:nvCxnSpPr>
        <p:spPr>
          <a:xfrm>
            <a:off x="3403939" y="4255362"/>
            <a:ext cx="1341404" cy="492868"/>
          </a:xfrm>
          <a:prstGeom prst="straightConnector1">
            <a:avLst/>
          </a:prstGeom>
          <a:noFill/>
          <a:ln w="9525" cap="flat" cmpd="sng">
            <a:solidFill>
              <a:schemeClr val="bg1"/>
            </a:solidFill>
            <a:prstDash val="solid"/>
            <a:round/>
            <a:headEnd type="none" w="med" len="med"/>
            <a:tailEnd type="triangle" w="med" len="med"/>
          </a:ln>
        </p:spPr>
      </p:cxnSp>
      <p:cxnSp>
        <p:nvCxnSpPr>
          <p:cNvPr id="41" name="Straight Arrow Connector 40">
            <a:extLst>
              <a:ext uri="{FF2B5EF4-FFF2-40B4-BE49-F238E27FC236}">
                <a16:creationId xmlns:a16="http://schemas.microsoft.com/office/drawing/2014/main" id="{400B41D4-87D2-4D99-9029-87ABD0AF9246}"/>
              </a:ext>
            </a:extLst>
          </p:cNvPr>
          <p:cNvCxnSpPr>
            <a:cxnSpLocks/>
            <a:stCxn id="36" idx="2"/>
          </p:cNvCxnSpPr>
          <p:nvPr/>
        </p:nvCxnSpPr>
        <p:spPr>
          <a:xfrm flipH="1">
            <a:off x="3485490" y="2874595"/>
            <a:ext cx="1174915" cy="7034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B286F7CA-1B82-4187-B624-F2FF584741ED}"/>
              </a:ext>
            </a:extLst>
          </p:cNvPr>
          <p:cNvSpPr txBox="1"/>
          <p:nvPr/>
        </p:nvSpPr>
        <p:spPr>
          <a:xfrm>
            <a:off x="206222" y="1477760"/>
            <a:ext cx="11134725" cy="584775"/>
          </a:xfrm>
          <a:prstGeom prst="rect">
            <a:avLst/>
          </a:prstGeom>
          <a:noFill/>
        </p:spPr>
        <p:txBody>
          <a:bodyPr wrap="square" rtlCol="0">
            <a:spAutoFit/>
          </a:bodyPr>
          <a:lstStyle/>
          <a:p>
            <a:r>
              <a:rPr lang="en-US" sz="1600" b="0" i="0" dirty="0">
                <a:effectLst/>
                <a:latin typeface="Whitney"/>
              </a:rPr>
              <a:t>Data science is an interdisciplinary field that uses scientific methods, processes, algorithms and systems to extract knowledge and insights from structured and unstructured data</a:t>
            </a:r>
            <a:endParaRPr lang="en-US" sz="1600" dirty="0"/>
          </a:p>
        </p:txBody>
      </p:sp>
      <p:sp>
        <p:nvSpPr>
          <p:cNvPr id="45" name="Title 1">
            <a:extLst>
              <a:ext uri="{FF2B5EF4-FFF2-40B4-BE49-F238E27FC236}">
                <a16:creationId xmlns:a16="http://schemas.microsoft.com/office/drawing/2014/main" id="{FF52710E-F9C9-4086-80C3-D7263141D943}"/>
              </a:ext>
            </a:extLst>
          </p:cNvPr>
          <p:cNvSpPr txBox="1">
            <a:spLocks/>
          </p:cNvSpPr>
          <p:nvPr/>
        </p:nvSpPr>
        <p:spPr>
          <a:xfrm>
            <a:off x="829734" y="7620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Conclusion: </a:t>
            </a:r>
            <a:r>
              <a:rPr lang="en-US" sz="2400" dirty="0">
                <a:solidFill>
                  <a:schemeClr val="tx1"/>
                </a:solidFill>
              </a:rPr>
              <a:t>Future research possibilities </a:t>
            </a:r>
            <a:endParaRPr lang="en-US" dirty="0"/>
          </a:p>
        </p:txBody>
      </p:sp>
    </p:spTree>
    <p:extLst>
      <p:ext uri="{BB962C8B-B14F-4D97-AF65-F5344CB8AC3E}">
        <p14:creationId xmlns:p14="http://schemas.microsoft.com/office/powerpoint/2010/main" val="504725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6AB3D-3B41-42BC-8729-3B9532C4CBC0}"/>
              </a:ext>
            </a:extLst>
          </p:cNvPr>
          <p:cNvSpPr>
            <a:spLocks noGrp="1"/>
          </p:cNvSpPr>
          <p:nvPr>
            <p:ph type="title"/>
          </p:nvPr>
        </p:nvSpPr>
        <p:spPr/>
        <p:txBody>
          <a:bodyPr/>
          <a:lstStyle/>
          <a:p>
            <a:pPr algn="ctr"/>
            <a:r>
              <a:rPr lang="en-US" dirty="0">
                <a:solidFill>
                  <a:srgbClr val="FF0000"/>
                </a:solidFill>
              </a:rPr>
              <a:t>T</a:t>
            </a:r>
            <a:r>
              <a:rPr lang="en-US" dirty="0">
                <a:solidFill>
                  <a:srgbClr val="00B0F0"/>
                </a:solidFill>
              </a:rPr>
              <a:t>hank you</a:t>
            </a:r>
          </a:p>
        </p:txBody>
      </p:sp>
      <p:sp>
        <p:nvSpPr>
          <p:cNvPr id="3" name="TextBox 2">
            <a:extLst>
              <a:ext uri="{FF2B5EF4-FFF2-40B4-BE49-F238E27FC236}">
                <a16:creationId xmlns:a16="http://schemas.microsoft.com/office/drawing/2014/main" id="{2C3757FA-BCCD-4C6A-80A6-C513BA66AA22}"/>
              </a:ext>
            </a:extLst>
          </p:cNvPr>
          <p:cNvSpPr txBox="1"/>
          <p:nvPr/>
        </p:nvSpPr>
        <p:spPr>
          <a:xfrm>
            <a:off x="0" y="1951672"/>
            <a:ext cx="12125325" cy="1477328"/>
          </a:xfrm>
          <a:prstGeom prst="rect">
            <a:avLst/>
          </a:prstGeom>
          <a:noFill/>
        </p:spPr>
        <p:txBody>
          <a:bodyPr wrap="square" rtlCol="0">
            <a:spAutoFit/>
          </a:bodyPr>
          <a:lstStyle/>
          <a:p>
            <a:r>
              <a:rPr lang="en-US" dirty="0"/>
              <a:t>Huge thanks go out to:</a:t>
            </a:r>
          </a:p>
          <a:p>
            <a:pPr marL="285750" indent="-285750">
              <a:buFont typeface="Arial" panose="020B0604020202020204" pitchFamily="34" charset="0"/>
              <a:buChar char="•"/>
            </a:pPr>
            <a:r>
              <a:rPr lang="en-US" dirty="0"/>
              <a:t>Prof. Bill Erdly for being my faculty advisor on this project.</a:t>
            </a:r>
          </a:p>
          <a:p>
            <a:pPr marL="285750" indent="-285750">
              <a:buFont typeface="Arial" panose="020B0604020202020204" pitchFamily="34" charset="0"/>
              <a:buChar char="•"/>
            </a:pPr>
            <a:r>
              <a:rPr lang="en-US" dirty="0"/>
              <a:t>Dr. Luke Marney for being the project’s sponsor and primary stake holder.</a:t>
            </a:r>
          </a:p>
          <a:p>
            <a:pPr marL="285750" indent="-285750">
              <a:buFont typeface="Arial" panose="020B0604020202020204" pitchFamily="34" charset="0"/>
              <a:buChar char="•"/>
            </a:pPr>
            <a:r>
              <a:rPr lang="en-US" dirty="0"/>
              <a:t>The UWB CSS dept. faculty and staff for providing the education and services that allowed me to be where I am today!</a:t>
            </a:r>
          </a:p>
          <a:p>
            <a:pPr marL="285750" indent="-285750">
              <a:buFont typeface="Arial" panose="020B0604020202020204" pitchFamily="34" charset="0"/>
              <a:buChar char="•"/>
            </a:pPr>
            <a:r>
              <a:rPr lang="en-US" dirty="0"/>
              <a:t>Kiera Peters for being greatest moral supporter throughout my college career as well as this project.</a:t>
            </a:r>
          </a:p>
        </p:txBody>
      </p:sp>
    </p:spTree>
    <p:extLst>
      <p:ext uri="{BB962C8B-B14F-4D97-AF65-F5344CB8AC3E}">
        <p14:creationId xmlns:p14="http://schemas.microsoft.com/office/powerpoint/2010/main" val="3532678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duotone>
              <a:schemeClr val="bg2">
                <a:shade val="80000"/>
                <a:lumMod val="80000"/>
              </a:schemeClr>
              <a:schemeClr val="bg2">
                <a:tint val="98000"/>
              </a:schemeClr>
            </a:duotone>
            <a:lum/>
          </a:blip>
          <a:srcRect/>
          <a:stretch>
            <a:fillRect/>
          </a:stretch>
        </a:blipFill>
        <a:effectLst/>
      </p:bgPr>
    </p:bg>
    <p:spTree>
      <p:nvGrpSpPr>
        <p:cNvPr id="1" name=""/>
        <p:cNvGrpSpPr/>
        <p:nvPr/>
      </p:nvGrpSpPr>
      <p:grpSpPr>
        <a:xfrm>
          <a:off x="0" y="0"/>
          <a:ext cx="0" cy="0"/>
          <a:chOff x="0" y="0"/>
          <a:chExt cx="0" cy="0"/>
        </a:xfrm>
      </p:grpSpPr>
      <p:grpSp>
        <p:nvGrpSpPr>
          <p:cNvPr id="68" name="Group 67">
            <a:extLst>
              <a:ext uri="{FF2B5EF4-FFF2-40B4-BE49-F238E27FC236}">
                <a16:creationId xmlns:a16="http://schemas.microsoft.com/office/drawing/2014/main" id="{A605C90F-156B-4892-A02F-40853B8783B7}"/>
              </a:ext>
            </a:extLst>
          </p:cNvPr>
          <p:cNvGrpSpPr/>
          <p:nvPr/>
        </p:nvGrpSpPr>
        <p:grpSpPr>
          <a:xfrm>
            <a:off x="999809" y="2086110"/>
            <a:ext cx="10136787" cy="2536493"/>
            <a:chOff x="151388" y="6675553"/>
            <a:chExt cx="28587470" cy="8116777"/>
          </a:xfrm>
        </p:grpSpPr>
        <p:grpSp>
          <p:nvGrpSpPr>
            <p:cNvPr id="61" name="Group 60">
              <a:extLst>
                <a:ext uri="{FF2B5EF4-FFF2-40B4-BE49-F238E27FC236}">
                  <a16:creationId xmlns:a16="http://schemas.microsoft.com/office/drawing/2014/main" id="{EC80906F-5523-4B1C-B3A1-5FC8CAC3281D}"/>
                </a:ext>
              </a:extLst>
            </p:cNvPr>
            <p:cNvGrpSpPr/>
            <p:nvPr/>
          </p:nvGrpSpPr>
          <p:grpSpPr>
            <a:xfrm>
              <a:off x="18782476" y="7528934"/>
              <a:ext cx="9956382" cy="7263396"/>
              <a:chOff x="20719583" y="7521310"/>
              <a:chExt cx="11690999" cy="9410653"/>
            </a:xfrm>
          </p:grpSpPr>
          <p:sp>
            <p:nvSpPr>
              <p:cNvPr id="55" name="Rectangle 54">
                <a:extLst>
                  <a:ext uri="{FF2B5EF4-FFF2-40B4-BE49-F238E27FC236}">
                    <a16:creationId xmlns:a16="http://schemas.microsoft.com/office/drawing/2014/main" id="{36CB503A-5C2A-41C9-AFCD-3677130F3EBD}"/>
                  </a:ext>
                </a:extLst>
              </p:cNvPr>
              <p:cNvSpPr/>
              <p:nvPr/>
            </p:nvSpPr>
            <p:spPr>
              <a:xfrm>
                <a:off x="20719583" y="7521310"/>
                <a:ext cx="11690999" cy="8819942"/>
              </a:xfrm>
              <a:prstGeom prst="rect">
                <a:avLst/>
              </a:prstGeom>
              <a:solidFill>
                <a:srgbClr val="2C7C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2875"/>
                <a:endParaRPr lang="en-US" sz="563" dirty="0">
                  <a:solidFill>
                    <a:prstClr val="white"/>
                  </a:solidFill>
                  <a:latin typeface="Calisto MT" panose="02040603050505030304"/>
                </a:endParaRPr>
              </a:p>
            </p:txBody>
          </p:sp>
          <p:grpSp>
            <p:nvGrpSpPr>
              <p:cNvPr id="59" name="Group 58">
                <a:extLst>
                  <a:ext uri="{FF2B5EF4-FFF2-40B4-BE49-F238E27FC236}">
                    <a16:creationId xmlns:a16="http://schemas.microsoft.com/office/drawing/2014/main" id="{62B40B90-ABF0-4AE4-8B61-D9CF78521A52}"/>
                  </a:ext>
                </a:extLst>
              </p:cNvPr>
              <p:cNvGrpSpPr/>
              <p:nvPr/>
            </p:nvGrpSpPr>
            <p:grpSpPr>
              <a:xfrm>
                <a:off x="21251554" y="8200214"/>
                <a:ext cx="10987506" cy="6505303"/>
                <a:chOff x="12054678" y="8102735"/>
                <a:chExt cx="10987506" cy="6505303"/>
              </a:xfrm>
            </p:grpSpPr>
            <p:grpSp>
              <p:nvGrpSpPr>
                <p:cNvPr id="71" name="Group 70">
                  <a:extLst>
                    <a:ext uri="{FF2B5EF4-FFF2-40B4-BE49-F238E27FC236}">
                      <a16:creationId xmlns:a16="http://schemas.microsoft.com/office/drawing/2014/main" id="{D7391AB5-3867-45D1-A58D-A1934FB04E1C}"/>
                    </a:ext>
                  </a:extLst>
                </p:cNvPr>
                <p:cNvGrpSpPr/>
                <p:nvPr/>
              </p:nvGrpSpPr>
              <p:grpSpPr>
                <a:xfrm>
                  <a:off x="12054678" y="8102735"/>
                  <a:ext cx="10987506" cy="6505303"/>
                  <a:chOff x="0" y="9905188"/>
                  <a:chExt cx="16473906" cy="9266043"/>
                </a:xfrm>
              </p:grpSpPr>
              <p:pic>
                <p:nvPicPr>
                  <p:cNvPr id="72" name="Picture 71" descr="&#10;">
                    <a:extLst>
                      <a:ext uri="{FF2B5EF4-FFF2-40B4-BE49-F238E27FC236}">
                        <a16:creationId xmlns:a16="http://schemas.microsoft.com/office/drawing/2014/main" id="{01718231-A0F6-4829-9850-7511654893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905188"/>
                    <a:ext cx="16085717" cy="9266043"/>
                  </a:xfrm>
                  <a:prstGeom prst="rect">
                    <a:avLst/>
                  </a:prstGeom>
                  <a:ln>
                    <a:noFill/>
                  </a:ln>
                </p:spPr>
              </p:pic>
              <p:pic>
                <p:nvPicPr>
                  <p:cNvPr id="73" name="Picture 72" descr="Icon&#10;&#10;Description automatically generated">
                    <a:extLst>
                      <a:ext uri="{FF2B5EF4-FFF2-40B4-BE49-F238E27FC236}">
                        <a16:creationId xmlns:a16="http://schemas.microsoft.com/office/drawing/2014/main" id="{1FAF74AE-CDB4-42DD-8F42-DBF8AA2649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49096" y="12158253"/>
                    <a:ext cx="3524810" cy="2616904"/>
                  </a:xfrm>
                  <a:prstGeom prst="rect">
                    <a:avLst/>
                  </a:prstGeom>
                  <a:ln>
                    <a:noFill/>
                  </a:ln>
                </p:spPr>
              </p:pic>
              <p:pic>
                <p:nvPicPr>
                  <p:cNvPr id="74" name="Picture 73" descr="A picture containing text&#10;&#10;Description automatically generated">
                    <a:extLst>
                      <a:ext uri="{FF2B5EF4-FFF2-40B4-BE49-F238E27FC236}">
                        <a16:creationId xmlns:a16="http://schemas.microsoft.com/office/drawing/2014/main" id="{A8749546-3002-4FE8-B93B-4C87FA2837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64014" y="14775157"/>
                    <a:ext cx="1000498" cy="2372148"/>
                  </a:xfrm>
                  <a:prstGeom prst="rect">
                    <a:avLst/>
                  </a:prstGeom>
                  <a:ln>
                    <a:noFill/>
                  </a:ln>
                </p:spPr>
              </p:pic>
              <p:pic>
                <p:nvPicPr>
                  <p:cNvPr id="75" name="Picture 74" descr="A picture containing text, clipart, night sky&#10;&#10;Description automatically generated">
                    <a:extLst>
                      <a:ext uri="{FF2B5EF4-FFF2-40B4-BE49-F238E27FC236}">
                        <a16:creationId xmlns:a16="http://schemas.microsoft.com/office/drawing/2014/main" id="{A11F6AAD-8687-4FF7-82EA-2C8A015F6A4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915107" y="14757635"/>
                    <a:ext cx="1049405" cy="1201738"/>
                  </a:xfrm>
                  <a:prstGeom prst="rect">
                    <a:avLst/>
                  </a:prstGeom>
                  <a:ln>
                    <a:noFill/>
                  </a:ln>
                </p:spPr>
              </p:pic>
              <p:pic>
                <p:nvPicPr>
                  <p:cNvPr id="76" name="Picture 75" descr="A picture containing text&#10;&#10;Description automatically generated">
                    <a:extLst>
                      <a:ext uri="{FF2B5EF4-FFF2-40B4-BE49-F238E27FC236}">
                        <a16:creationId xmlns:a16="http://schemas.microsoft.com/office/drawing/2014/main" id="{39269E3C-D9EE-4466-92C6-E3E866C9278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80669" y="15200625"/>
                    <a:ext cx="1000498" cy="1145732"/>
                  </a:xfrm>
                  <a:prstGeom prst="rect">
                    <a:avLst/>
                  </a:prstGeom>
                  <a:ln>
                    <a:noFill/>
                  </a:ln>
                </p:spPr>
              </p:pic>
            </p:grpSp>
            <p:pic>
              <p:nvPicPr>
                <p:cNvPr id="57" name="Picture 56" descr="A picture containing graphical user interface&#10;&#10;Description automatically generated">
                  <a:extLst>
                    <a:ext uri="{FF2B5EF4-FFF2-40B4-BE49-F238E27FC236}">
                      <a16:creationId xmlns:a16="http://schemas.microsoft.com/office/drawing/2014/main" id="{C47235F9-EC24-4454-ADC4-BF814C2F6D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642956" y="10155074"/>
                  <a:ext cx="2076627" cy="3895972"/>
                </a:xfrm>
                <a:prstGeom prst="rect">
                  <a:avLst/>
                </a:prstGeom>
                <a:ln>
                  <a:noFill/>
                </a:ln>
              </p:spPr>
            </p:pic>
            <p:pic>
              <p:nvPicPr>
                <p:cNvPr id="26" name="Picture 25">
                  <a:extLst>
                    <a:ext uri="{FF2B5EF4-FFF2-40B4-BE49-F238E27FC236}">
                      <a16:creationId xmlns:a16="http://schemas.microsoft.com/office/drawing/2014/main" id="{D596C621-C542-4B8D-A060-884B6FCA15C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697669" y="10012415"/>
                  <a:ext cx="982258" cy="636848"/>
                </a:xfrm>
                <a:prstGeom prst="rect">
                  <a:avLst/>
                </a:prstGeom>
                <a:ln>
                  <a:noFill/>
                </a:ln>
              </p:spPr>
            </p:pic>
          </p:grpSp>
          <p:sp>
            <p:nvSpPr>
              <p:cNvPr id="60" name="TextBox 59">
                <a:extLst>
                  <a:ext uri="{FF2B5EF4-FFF2-40B4-BE49-F238E27FC236}">
                    <a16:creationId xmlns:a16="http://schemas.microsoft.com/office/drawing/2014/main" id="{1F926946-0D53-4048-B5F4-9153BB2B66F0}"/>
                  </a:ext>
                </a:extLst>
              </p:cNvPr>
              <p:cNvSpPr txBox="1"/>
              <p:nvPr/>
            </p:nvSpPr>
            <p:spPr>
              <a:xfrm>
                <a:off x="21175299" y="14753381"/>
                <a:ext cx="11024214" cy="2178582"/>
              </a:xfrm>
              <a:prstGeom prst="rect">
                <a:avLst/>
              </a:prstGeom>
              <a:noFill/>
              <a:ln>
                <a:noFill/>
              </a:ln>
            </p:spPr>
            <p:txBody>
              <a:bodyPr wrap="square" rtlCol="0">
                <a:spAutoFit/>
              </a:bodyPr>
              <a:lstStyle/>
              <a:p>
                <a:pPr defTabSz="142875"/>
                <a:r>
                  <a:rPr lang="en-US" sz="563" dirty="0">
                    <a:solidFill>
                      <a:prstClr val="white">
                        <a:lumMod val="95000"/>
                      </a:prstClr>
                    </a:solidFill>
                    <a:latin typeface="Calisto MT" panose="02040603050505030304"/>
                  </a:rPr>
                  <a:t>But with A.C.M.E., you can build the tools </a:t>
                </a:r>
                <a:r>
                  <a:rPr lang="en-US" sz="563" b="1" dirty="0">
                    <a:solidFill>
                      <a:prstClr val="white">
                        <a:lumMod val="95000"/>
                      </a:prstClr>
                    </a:solidFill>
                    <a:latin typeface="Calisto MT" panose="02040603050505030304"/>
                  </a:rPr>
                  <a:t>you</a:t>
                </a:r>
                <a:r>
                  <a:rPr lang="en-US" sz="563" dirty="0">
                    <a:solidFill>
                      <a:prstClr val="white">
                        <a:lumMod val="95000"/>
                      </a:prstClr>
                    </a:solidFill>
                    <a:latin typeface="Calisto MT" panose="02040603050505030304"/>
                  </a:rPr>
                  <a:t> need more easily than ever! So put on your mining cap, because it’s time to unlock data potential of your inbox!</a:t>
                </a:r>
                <a:br>
                  <a:rPr lang="en-US" sz="563" dirty="0">
                    <a:solidFill>
                      <a:prstClr val="white">
                        <a:lumMod val="95000"/>
                      </a:prstClr>
                    </a:solidFill>
                    <a:latin typeface="Calisto MT" panose="02040603050505030304"/>
                  </a:rPr>
                </a:br>
                <a:br>
                  <a:rPr lang="en-US" sz="563" dirty="0">
                    <a:solidFill>
                      <a:prstClr val="white">
                        <a:lumMod val="95000"/>
                      </a:prstClr>
                    </a:solidFill>
                    <a:latin typeface="Calisto MT" panose="02040603050505030304"/>
                  </a:rPr>
                </a:br>
                <a:r>
                  <a:rPr lang="en-US" sz="563" i="1" dirty="0">
                    <a:solidFill>
                      <a:prstClr val="white">
                        <a:lumMod val="95000"/>
                      </a:prstClr>
                    </a:solidFill>
                    <a:latin typeface="Calisto MT" panose="02040603050505030304"/>
                  </a:rPr>
                  <a:t>If exploring new data, or finding new correlations in the world is your thing, you’re going to love digging into your inbox!</a:t>
                </a:r>
                <a:endParaRPr lang="en-US" sz="563" dirty="0">
                  <a:solidFill>
                    <a:prstClr val="white">
                      <a:lumMod val="95000"/>
                    </a:prstClr>
                  </a:solidFill>
                  <a:latin typeface="Calisto MT" panose="02040603050505030304"/>
                </a:endParaRPr>
              </a:p>
            </p:txBody>
          </p:sp>
        </p:grpSp>
        <p:grpSp>
          <p:nvGrpSpPr>
            <p:cNvPr id="65" name="Group 64">
              <a:extLst>
                <a:ext uri="{FF2B5EF4-FFF2-40B4-BE49-F238E27FC236}">
                  <a16:creationId xmlns:a16="http://schemas.microsoft.com/office/drawing/2014/main" id="{61DA9517-3F7F-4206-83A3-72E5CD4F95EE}"/>
                </a:ext>
              </a:extLst>
            </p:cNvPr>
            <p:cNvGrpSpPr/>
            <p:nvPr/>
          </p:nvGrpSpPr>
          <p:grpSpPr>
            <a:xfrm>
              <a:off x="151388" y="6675553"/>
              <a:ext cx="9095352" cy="7660851"/>
              <a:chOff x="151388" y="6675553"/>
              <a:chExt cx="9095352" cy="7660851"/>
            </a:xfrm>
          </p:grpSpPr>
          <p:grpSp>
            <p:nvGrpSpPr>
              <p:cNvPr id="63" name="Group 62">
                <a:extLst>
                  <a:ext uri="{FF2B5EF4-FFF2-40B4-BE49-F238E27FC236}">
                    <a16:creationId xmlns:a16="http://schemas.microsoft.com/office/drawing/2014/main" id="{5A979BD8-DA64-48E6-AFA5-0151476F231B}"/>
                  </a:ext>
                </a:extLst>
              </p:cNvPr>
              <p:cNvGrpSpPr/>
              <p:nvPr/>
            </p:nvGrpSpPr>
            <p:grpSpPr>
              <a:xfrm>
                <a:off x="151389" y="7583743"/>
                <a:ext cx="9095351" cy="6752661"/>
                <a:chOff x="42760" y="6673068"/>
                <a:chExt cx="7924077" cy="5994061"/>
              </a:xfrm>
            </p:grpSpPr>
            <p:sp>
              <p:nvSpPr>
                <p:cNvPr id="37" name="Rectangle 36">
                  <a:extLst>
                    <a:ext uri="{FF2B5EF4-FFF2-40B4-BE49-F238E27FC236}">
                      <a16:creationId xmlns:a16="http://schemas.microsoft.com/office/drawing/2014/main" id="{AD3D43BB-60AE-4852-9B0B-DBE97707DF8D}"/>
                    </a:ext>
                  </a:extLst>
                </p:cNvPr>
                <p:cNvSpPr/>
                <p:nvPr/>
              </p:nvSpPr>
              <p:spPr>
                <a:xfrm>
                  <a:off x="42760" y="6673068"/>
                  <a:ext cx="7924077" cy="5994061"/>
                </a:xfrm>
                <a:prstGeom prst="rect">
                  <a:avLst/>
                </a:prstGeom>
                <a:solidFill>
                  <a:srgbClr val="C2B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2875"/>
                  <a:endParaRPr lang="en-US" sz="563">
                    <a:solidFill>
                      <a:prstClr val="white"/>
                    </a:solidFill>
                    <a:latin typeface="Calisto MT" panose="02040603050505030304"/>
                  </a:endParaRPr>
                </a:p>
              </p:txBody>
            </p:sp>
            <p:sp>
              <p:nvSpPr>
                <p:cNvPr id="17" name="TextBox 16">
                  <a:extLst>
                    <a:ext uri="{FF2B5EF4-FFF2-40B4-BE49-F238E27FC236}">
                      <a16:creationId xmlns:a16="http://schemas.microsoft.com/office/drawing/2014/main" id="{58108DDB-0CF7-4B0A-AA26-1ABB9C475DB6}"/>
                    </a:ext>
                  </a:extLst>
                </p:cNvPr>
                <p:cNvSpPr txBox="1"/>
                <p:nvPr/>
              </p:nvSpPr>
              <p:spPr>
                <a:xfrm>
                  <a:off x="203352" y="11441106"/>
                  <a:ext cx="7598709" cy="1000461"/>
                </a:xfrm>
                <a:prstGeom prst="rect">
                  <a:avLst/>
                </a:prstGeom>
                <a:noFill/>
                <a:ln>
                  <a:noFill/>
                </a:ln>
              </p:spPr>
              <p:txBody>
                <a:bodyPr wrap="square">
                  <a:spAutoFit/>
                </a:bodyPr>
                <a:lstStyle/>
                <a:p>
                  <a:pPr defTabSz="142875"/>
                  <a:r>
                    <a:rPr lang="en-US" sz="563" dirty="0">
                      <a:solidFill>
                        <a:srgbClr val="002060"/>
                      </a:solidFill>
                      <a:latin typeface="Lava Std"/>
                    </a:rPr>
                    <a:t>On average, professionals have more than 200 emails in their inbox and receive 120 new ones each day but respond to only 25% of them. </a:t>
                  </a:r>
                </a:p>
                <a:p>
                  <a:pPr defTabSz="142875"/>
                  <a:r>
                    <a:rPr lang="en-US" sz="563" dirty="0">
                      <a:solidFill>
                        <a:srgbClr val="002060"/>
                      </a:solidFill>
                      <a:latin typeface="Lava Std"/>
                    </a:rPr>
                    <a:t>- https://hbr.org/2019/01/how-to-spend-way-less-time-on-email-every-day</a:t>
                  </a:r>
                  <a:endParaRPr lang="en-US" sz="563" dirty="0">
                    <a:solidFill>
                      <a:srgbClr val="002060"/>
                    </a:solidFill>
                    <a:latin typeface="Calisto MT" panose="02040603050505030304"/>
                  </a:endParaRPr>
                </a:p>
              </p:txBody>
            </p:sp>
            <p:grpSp>
              <p:nvGrpSpPr>
                <p:cNvPr id="62" name="Group 61">
                  <a:extLst>
                    <a:ext uri="{FF2B5EF4-FFF2-40B4-BE49-F238E27FC236}">
                      <a16:creationId xmlns:a16="http://schemas.microsoft.com/office/drawing/2014/main" id="{12E4E8C5-B3DD-495B-80DA-2A0A1B249D16}"/>
                    </a:ext>
                  </a:extLst>
                </p:cNvPr>
                <p:cNvGrpSpPr/>
                <p:nvPr/>
              </p:nvGrpSpPr>
              <p:grpSpPr>
                <a:xfrm>
                  <a:off x="203352" y="6808411"/>
                  <a:ext cx="7763484" cy="4517154"/>
                  <a:chOff x="203352" y="6808411"/>
                  <a:chExt cx="7763484" cy="4517154"/>
                </a:xfrm>
              </p:grpSpPr>
              <p:pic>
                <p:nvPicPr>
                  <p:cNvPr id="23" name="Picture 22" descr="&#10;">
                    <a:extLst>
                      <a:ext uri="{FF2B5EF4-FFF2-40B4-BE49-F238E27FC236}">
                        <a16:creationId xmlns:a16="http://schemas.microsoft.com/office/drawing/2014/main" id="{96AA95E6-EF18-4B71-87B8-4022132B10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352" y="6808411"/>
                    <a:ext cx="7580546" cy="4517154"/>
                  </a:xfrm>
                  <a:prstGeom prst="rect">
                    <a:avLst/>
                  </a:prstGeom>
                  <a:ln>
                    <a:noFill/>
                  </a:ln>
                </p:spPr>
              </p:pic>
              <p:pic>
                <p:nvPicPr>
                  <p:cNvPr id="10" name="Picture 9" descr="Icon&#10;&#10;Description automatically generated">
                    <a:extLst>
                      <a:ext uri="{FF2B5EF4-FFF2-40B4-BE49-F238E27FC236}">
                        <a16:creationId xmlns:a16="http://schemas.microsoft.com/office/drawing/2014/main" id="{3F46E473-1AEB-4C16-946A-9FCB426931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5736" y="7906770"/>
                    <a:ext cx="1661100" cy="1275729"/>
                  </a:xfrm>
                  <a:prstGeom prst="rect">
                    <a:avLst/>
                  </a:prstGeom>
                  <a:ln>
                    <a:noFill/>
                  </a:ln>
                </p:spPr>
              </p:pic>
              <p:pic>
                <p:nvPicPr>
                  <p:cNvPr id="12" name="Picture 11" descr="A picture containing text&#10;&#10;Description automatically generated">
                    <a:extLst>
                      <a:ext uri="{FF2B5EF4-FFF2-40B4-BE49-F238E27FC236}">
                        <a16:creationId xmlns:a16="http://schemas.microsoft.com/office/drawing/2014/main" id="{C24C9A0F-47BD-4E69-890A-F9542FCD75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2766" y="9182499"/>
                    <a:ext cx="471494" cy="1156411"/>
                  </a:xfrm>
                  <a:prstGeom prst="rect">
                    <a:avLst/>
                  </a:prstGeom>
                  <a:ln>
                    <a:noFill/>
                  </a:ln>
                </p:spPr>
              </p:pic>
              <p:pic>
                <p:nvPicPr>
                  <p:cNvPr id="21" name="Picture 20" descr="A picture containing text, clipart, night sky&#10;&#10;Description automatically generated">
                    <a:extLst>
                      <a:ext uri="{FF2B5EF4-FFF2-40B4-BE49-F238E27FC236}">
                        <a16:creationId xmlns:a16="http://schemas.microsoft.com/office/drawing/2014/main" id="{DA69E975-A06B-4BB0-AC1C-7E8AF4FA0B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9718" y="9173957"/>
                    <a:ext cx="494542" cy="585842"/>
                  </a:xfrm>
                  <a:prstGeom prst="rect">
                    <a:avLst/>
                  </a:prstGeom>
                  <a:ln>
                    <a:noFill/>
                  </a:ln>
                </p:spPr>
              </p:pic>
              <p:pic>
                <p:nvPicPr>
                  <p:cNvPr id="19" name="Picture 18" descr="A picture containing text&#10;&#10;Description automatically generated">
                    <a:extLst>
                      <a:ext uri="{FF2B5EF4-FFF2-40B4-BE49-F238E27FC236}">
                        <a16:creationId xmlns:a16="http://schemas.microsoft.com/office/drawing/2014/main" id="{9110121D-11FA-42E7-9513-5F14B21BD16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9237" y="9389913"/>
                    <a:ext cx="471494" cy="558539"/>
                  </a:xfrm>
                  <a:prstGeom prst="rect">
                    <a:avLst/>
                  </a:prstGeom>
                  <a:ln>
                    <a:noFill/>
                  </a:ln>
                </p:spPr>
              </p:pic>
              <p:pic>
                <p:nvPicPr>
                  <p:cNvPr id="41" name="Picture 40" descr="A picture containing graphical user interface&#10;&#10;Description automatically generated">
                    <a:extLst>
                      <a:ext uri="{FF2B5EF4-FFF2-40B4-BE49-F238E27FC236}">
                        <a16:creationId xmlns:a16="http://schemas.microsoft.com/office/drawing/2014/main" id="{345127D7-A38E-4217-B914-CA2E1A6546D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98708" y="8205772"/>
                    <a:ext cx="1375874" cy="2679450"/>
                  </a:xfrm>
                  <a:prstGeom prst="rect">
                    <a:avLst/>
                  </a:prstGeom>
                  <a:ln>
                    <a:noFill/>
                  </a:ln>
                </p:spPr>
              </p:pic>
            </p:grpSp>
          </p:grpSp>
          <p:sp>
            <p:nvSpPr>
              <p:cNvPr id="64" name="TextBox 63">
                <a:extLst>
                  <a:ext uri="{FF2B5EF4-FFF2-40B4-BE49-F238E27FC236}">
                    <a16:creationId xmlns:a16="http://schemas.microsoft.com/office/drawing/2014/main" id="{45B03B15-57F7-4E75-B2C5-3FC45E81EA53}"/>
                  </a:ext>
                </a:extLst>
              </p:cNvPr>
              <p:cNvSpPr txBox="1"/>
              <p:nvPr/>
            </p:nvSpPr>
            <p:spPr>
              <a:xfrm>
                <a:off x="151388" y="6675553"/>
                <a:ext cx="9095352" cy="1064496"/>
              </a:xfrm>
              <a:prstGeom prst="rect">
                <a:avLst/>
              </a:prstGeom>
              <a:noFill/>
              <a:ln>
                <a:noFill/>
              </a:ln>
            </p:spPr>
            <p:txBody>
              <a:bodyPr wrap="square" rtlCol="0">
                <a:spAutoFit/>
              </a:bodyPr>
              <a:lstStyle/>
              <a:p>
                <a:pPr algn="ctr" defTabSz="142875"/>
                <a:r>
                  <a:rPr lang="en-US" sz="781" dirty="0">
                    <a:solidFill>
                      <a:srgbClr val="FF3300"/>
                    </a:solidFill>
                    <a:latin typeface="Calisto MT" panose="02040603050505030304"/>
                  </a:rPr>
                  <a:t>F</a:t>
                </a:r>
                <a:r>
                  <a:rPr lang="en-US" sz="781" dirty="0">
                    <a:solidFill>
                      <a:srgbClr val="00B0F0"/>
                    </a:solidFill>
                    <a:latin typeface="Calisto MT" panose="02040603050505030304"/>
                  </a:rPr>
                  <a:t>or most people, handling high email volume is a necessary evil, it’s just part of getting the job done.</a:t>
                </a:r>
              </a:p>
            </p:txBody>
          </p:sp>
        </p:grpSp>
        <p:grpSp>
          <p:nvGrpSpPr>
            <p:cNvPr id="87" name="Group 86">
              <a:extLst>
                <a:ext uri="{FF2B5EF4-FFF2-40B4-BE49-F238E27FC236}">
                  <a16:creationId xmlns:a16="http://schemas.microsoft.com/office/drawing/2014/main" id="{0B5CB8ED-BA1A-40F9-9C53-A12F135912B9}"/>
                </a:ext>
              </a:extLst>
            </p:cNvPr>
            <p:cNvGrpSpPr/>
            <p:nvPr/>
          </p:nvGrpSpPr>
          <p:grpSpPr>
            <a:xfrm>
              <a:off x="9424174" y="7582710"/>
              <a:ext cx="9180869" cy="6752661"/>
              <a:chOff x="42761" y="6692932"/>
              <a:chExt cx="7998582" cy="5994061"/>
            </a:xfrm>
          </p:grpSpPr>
          <p:sp>
            <p:nvSpPr>
              <p:cNvPr id="88" name="Rectangle 87">
                <a:extLst>
                  <a:ext uri="{FF2B5EF4-FFF2-40B4-BE49-F238E27FC236}">
                    <a16:creationId xmlns:a16="http://schemas.microsoft.com/office/drawing/2014/main" id="{4BBA0364-5DB0-42AF-B7A0-20B55FC8018A}"/>
                  </a:ext>
                </a:extLst>
              </p:cNvPr>
              <p:cNvSpPr/>
              <p:nvPr/>
            </p:nvSpPr>
            <p:spPr>
              <a:xfrm>
                <a:off x="42761" y="6692932"/>
                <a:ext cx="7998582" cy="5994061"/>
              </a:xfrm>
              <a:prstGeom prst="rect">
                <a:avLst/>
              </a:prstGeom>
              <a:solidFill>
                <a:srgbClr val="C2B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2875"/>
                <a:endParaRPr lang="en-US" sz="563" dirty="0">
                  <a:solidFill>
                    <a:prstClr val="white"/>
                  </a:solidFill>
                  <a:latin typeface="Calisto MT" panose="02040603050505030304"/>
                </a:endParaRPr>
              </a:p>
            </p:txBody>
          </p:sp>
          <p:sp>
            <p:nvSpPr>
              <p:cNvPr id="89" name="TextBox 88">
                <a:extLst>
                  <a:ext uri="{FF2B5EF4-FFF2-40B4-BE49-F238E27FC236}">
                    <a16:creationId xmlns:a16="http://schemas.microsoft.com/office/drawing/2014/main" id="{0973FD10-6E7E-4970-A6F3-E8F6D5F97D1B}"/>
                  </a:ext>
                </a:extLst>
              </p:cNvPr>
              <p:cNvSpPr txBox="1"/>
              <p:nvPr/>
            </p:nvSpPr>
            <p:spPr>
              <a:xfrm>
                <a:off x="203353" y="11441106"/>
                <a:ext cx="7763484" cy="1000461"/>
              </a:xfrm>
              <a:prstGeom prst="rect">
                <a:avLst/>
              </a:prstGeom>
              <a:noFill/>
              <a:ln>
                <a:noFill/>
              </a:ln>
            </p:spPr>
            <p:txBody>
              <a:bodyPr wrap="square">
                <a:spAutoFit/>
              </a:bodyPr>
              <a:lstStyle/>
              <a:p>
                <a:pPr defTabSz="142875"/>
                <a:r>
                  <a:rPr lang="en-US" sz="563" dirty="0">
                    <a:solidFill>
                      <a:srgbClr val="002060"/>
                    </a:solidFill>
                    <a:latin typeface="Lava Std"/>
                  </a:rPr>
                  <a:t>Automated email classification and categorization is a long-standing issue, where most existing solutions are closely guarded behind IP patents or buried in archaic technical obscurity (we’re looking at you </a:t>
                </a:r>
                <a:r>
                  <a:rPr lang="en-US" sz="563" dirty="0" err="1">
                    <a:solidFill>
                      <a:srgbClr val="002060"/>
                    </a:solidFill>
                    <a:latin typeface="Lava Std"/>
                  </a:rPr>
                  <a:t>imap</a:t>
                </a:r>
                <a:r>
                  <a:rPr lang="en-US" sz="563" dirty="0">
                    <a:solidFill>
                      <a:srgbClr val="002060"/>
                    </a:solidFill>
                    <a:latin typeface="Lava Std"/>
                  </a:rPr>
                  <a:t> protocol RFC822.</a:t>
                </a:r>
              </a:p>
            </p:txBody>
          </p:sp>
          <p:grpSp>
            <p:nvGrpSpPr>
              <p:cNvPr id="90" name="Group 89">
                <a:extLst>
                  <a:ext uri="{FF2B5EF4-FFF2-40B4-BE49-F238E27FC236}">
                    <a16:creationId xmlns:a16="http://schemas.microsoft.com/office/drawing/2014/main" id="{E8988228-85C0-4E2E-84AC-8295EAF5BE98}"/>
                  </a:ext>
                </a:extLst>
              </p:cNvPr>
              <p:cNvGrpSpPr/>
              <p:nvPr/>
            </p:nvGrpSpPr>
            <p:grpSpPr>
              <a:xfrm>
                <a:off x="203352" y="6808411"/>
                <a:ext cx="7763484" cy="4517154"/>
                <a:chOff x="203352" y="6808411"/>
                <a:chExt cx="7763484" cy="4517154"/>
              </a:xfrm>
            </p:grpSpPr>
            <p:pic>
              <p:nvPicPr>
                <p:cNvPr id="91" name="Picture 90" descr="&#10;">
                  <a:extLst>
                    <a:ext uri="{FF2B5EF4-FFF2-40B4-BE49-F238E27FC236}">
                      <a16:creationId xmlns:a16="http://schemas.microsoft.com/office/drawing/2014/main" id="{631CFF84-5742-4BB0-B477-57F8A6F7AE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352" y="6808411"/>
                  <a:ext cx="7580546" cy="4517154"/>
                </a:xfrm>
                <a:prstGeom prst="rect">
                  <a:avLst/>
                </a:prstGeom>
                <a:ln>
                  <a:noFill/>
                </a:ln>
              </p:spPr>
            </p:pic>
            <p:pic>
              <p:nvPicPr>
                <p:cNvPr id="92" name="Picture 91" descr="Icon&#10;&#10;Description automatically generated">
                  <a:extLst>
                    <a:ext uri="{FF2B5EF4-FFF2-40B4-BE49-F238E27FC236}">
                      <a16:creationId xmlns:a16="http://schemas.microsoft.com/office/drawing/2014/main" id="{C562F64F-2788-4615-96F7-A6F452192F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5736" y="7906770"/>
                  <a:ext cx="1661100" cy="1275729"/>
                </a:xfrm>
                <a:prstGeom prst="rect">
                  <a:avLst/>
                </a:prstGeom>
                <a:ln>
                  <a:noFill/>
                </a:ln>
              </p:spPr>
            </p:pic>
            <p:pic>
              <p:nvPicPr>
                <p:cNvPr id="93" name="Picture 92" descr="A picture containing text&#10;&#10;Description automatically generated">
                  <a:extLst>
                    <a:ext uri="{FF2B5EF4-FFF2-40B4-BE49-F238E27FC236}">
                      <a16:creationId xmlns:a16="http://schemas.microsoft.com/office/drawing/2014/main" id="{F2429F70-4F11-4328-9CD5-005DBFFB84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2766" y="9182499"/>
                  <a:ext cx="471494" cy="1156411"/>
                </a:xfrm>
                <a:prstGeom prst="rect">
                  <a:avLst/>
                </a:prstGeom>
                <a:ln>
                  <a:noFill/>
                </a:ln>
              </p:spPr>
            </p:pic>
          </p:grpSp>
        </p:grpSp>
        <p:sp>
          <p:nvSpPr>
            <p:cNvPr id="97" name="TextBox 96">
              <a:extLst>
                <a:ext uri="{FF2B5EF4-FFF2-40B4-BE49-F238E27FC236}">
                  <a16:creationId xmlns:a16="http://schemas.microsoft.com/office/drawing/2014/main" id="{7C615FD0-758F-4F08-91E2-6860095126FE}"/>
                </a:ext>
              </a:extLst>
            </p:cNvPr>
            <p:cNvSpPr txBox="1"/>
            <p:nvPr/>
          </p:nvSpPr>
          <p:spPr>
            <a:xfrm>
              <a:off x="9036762" y="6675553"/>
              <a:ext cx="9568281" cy="1064496"/>
            </a:xfrm>
            <a:prstGeom prst="rect">
              <a:avLst/>
            </a:prstGeom>
            <a:noFill/>
            <a:ln>
              <a:noFill/>
            </a:ln>
          </p:spPr>
          <p:txBody>
            <a:bodyPr wrap="square" rtlCol="0">
              <a:spAutoFit/>
            </a:bodyPr>
            <a:lstStyle/>
            <a:p>
              <a:pPr algn="ctr" defTabSz="142875"/>
              <a:r>
                <a:rPr lang="en-US" sz="781" dirty="0">
                  <a:solidFill>
                    <a:srgbClr val="FF3300"/>
                  </a:solidFill>
                  <a:latin typeface="Calisto MT" panose="02040603050505030304"/>
                </a:rPr>
                <a:t>B</a:t>
              </a:r>
              <a:r>
                <a:rPr lang="en-US" sz="781" dirty="0">
                  <a:solidFill>
                    <a:srgbClr val="00B0F0"/>
                  </a:solidFill>
                  <a:latin typeface="Calisto MT" panose="02040603050505030304"/>
                </a:rPr>
                <a:t>ut, for many of us, our passions and strengths don’t include organizing an inbox…</a:t>
              </a:r>
            </a:p>
          </p:txBody>
        </p:sp>
        <p:pic>
          <p:nvPicPr>
            <p:cNvPr id="67" name="Picture 66" descr="Graphical user interface&#10;&#10;Description automatically generated with low confidence">
              <a:extLst>
                <a:ext uri="{FF2B5EF4-FFF2-40B4-BE49-F238E27FC236}">
                  <a16:creationId xmlns:a16="http://schemas.microsoft.com/office/drawing/2014/main" id="{4883433F-8FF9-4F22-BFBD-71E57FE9600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5214735" y="9310424"/>
              <a:ext cx="1259940" cy="3157262"/>
            </a:xfrm>
            <a:prstGeom prst="rect">
              <a:avLst/>
            </a:prstGeom>
            <a:ln>
              <a:noFill/>
            </a:ln>
          </p:spPr>
        </p:pic>
        <p:sp>
          <p:nvSpPr>
            <p:cNvPr id="100" name="TextBox 99">
              <a:extLst>
                <a:ext uri="{FF2B5EF4-FFF2-40B4-BE49-F238E27FC236}">
                  <a16:creationId xmlns:a16="http://schemas.microsoft.com/office/drawing/2014/main" id="{DC4A53DD-F0F1-4C68-AEE0-21FCC2D5A5BE}"/>
                </a:ext>
              </a:extLst>
            </p:cNvPr>
            <p:cNvSpPr txBox="1"/>
            <p:nvPr/>
          </p:nvSpPr>
          <p:spPr>
            <a:xfrm>
              <a:off x="19170577" y="6675553"/>
              <a:ext cx="9568281" cy="679981"/>
            </a:xfrm>
            <a:prstGeom prst="rect">
              <a:avLst/>
            </a:prstGeom>
            <a:noFill/>
            <a:ln>
              <a:noFill/>
            </a:ln>
          </p:spPr>
          <p:txBody>
            <a:bodyPr wrap="square" rtlCol="0">
              <a:spAutoFit/>
            </a:bodyPr>
            <a:lstStyle/>
            <a:p>
              <a:pPr algn="ctr" defTabSz="142875"/>
              <a:r>
                <a:rPr lang="en-US" sz="781" dirty="0">
                  <a:solidFill>
                    <a:srgbClr val="FF3300"/>
                  </a:solidFill>
                  <a:latin typeface="Calisto MT" panose="02040603050505030304"/>
                </a:rPr>
                <a:t>I</a:t>
              </a:r>
              <a:r>
                <a:rPr lang="en-US" sz="781" dirty="0">
                  <a:solidFill>
                    <a:srgbClr val="00B0F0"/>
                  </a:solidFill>
                  <a:latin typeface="Calisto MT" panose="02040603050505030304"/>
                </a:rPr>
                <a:t>t’s time to call A.C.M.E.!</a:t>
              </a:r>
            </a:p>
          </p:txBody>
        </p:sp>
      </p:grpSp>
      <p:sp>
        <p:nvSpPr>
          <p:cNvPr id="70" name="Rectangle 69">
            <a:extLst>
              <a:ext uri="{FF2B5EF4-FFF2-40B4-BE49-F238E27FC236}">
                <a16:creationId xmlns:a16="http://schemas.microsoft.com/office/drawing/2014/main" id="{CBDDB1DA-18BA-452B-AAF3-E68C42095A2F}"/>
              </a:ext>
            </a:extLst>
          </p:cNvPr>
          <p:cNvSpPr/>
          <p:nvPr/>
        </p:nvSpPr>
        <p:spPr>
          <a:xfrm>
            <a:off x="999808" y="2086110"/>
            <a:ext cx="10192383" cy="239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2875"/>
            <a:endParaRPr lang="en-US" sz="563">
              <a:solidFill>
                <a:prstClr val="white"/>
              </a:solidFill>
              <a:latin typeface="Calisto MT" panose="02040603050505030304"/>
            </a:endParaRPr>
          </a:p>
        </p:txBody>
      </p:sp>
      <p:sp>
        <p:nvSpPr>
          <p:cNvPr id="38" name="Rectangle 37">
            <a:extLst>
              <a:ext uri="{FF2B5EF4-FFF2-40B4-BE49-F238E27FC236}">
                <a16:creationId xmlns:a16="http://schemas.microsoft.com/office/drawing/2014/main" id="{1F394C95-E25B-4AFA-8196-0B4DE3C192A0}"/>
              </a:ext>
            </a:extLst>
          </p:cNvPr>
          <p:cNvSpPr/>
          <p:nvPr/>
        </p:nvSpPr>
        <p:spPr>
          <a:xfrm>
            <a:off x="952500" y="0"/>
            <a:ext cx="4877794" cy="1997935"/>
          </a:xfrm>
          <a:prstGeom prst="rect">
            <a:avLst/>
          </a:prstGeom>
          <a:solidFill>
            <a:schemeClr val="tx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2875"/>
            <a:endParaRPr lang="en-US" sz="563">
              <a:solidFill>
                <a:prstClr val="white"/>
              </a:solidFill>
              <a:latin typeface="Calisto MT" panose="02040603050505030304"/>
            </a:endParaRPr>
          </a:p>
        </p:txBody>
      </p:sp>
      <p:sp>
        <p:nvSpPr>
          <p:cNvPr id="32" name="Rectangle 31">
            <a:extLst>
              <a:ext uri="{FF2B5EF4-FFF2-40B4-BE49-F238E27FC236}">
                <a16:creationId xmlns:a16="http://schemas.microsoft.com/office/drawing/2014/main" id="{4A662CDD-09D9-41DA-9FAE-59E0D565D2BA}"/>
              </a:ext>
            </a:extLst>
          </p:cNvPr>
          <p:cNvSpPr/>
          <p:nvPr/>
        </p:nvSpPr>
        <p:spPr>
          <a:xfrm>
            <a:off x="5915018" y="80553"/>
            <a:ext cx="5242563" cy="1919879"/>
          </a:xfrm>
          <a:prstGeom prst="rect">
            <a:avLst/>
          </a:prstGeom>
          <a:solidFill>
            <a:schemeClr val="tx2">
              <a:lumMod val="75000"/>
              <a:alpha val="6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42875"/>
            <a:r>
              <a:rPr lang="en-US" sz="1125" dirty="0">
                <a:solidFill>
                  <a:srgbClr val="00B0F0"/>
                </a:solidFill>
                <a:latin typeface="Calisto MT" panose="02040603050505030304"/>
              </a:rPr>
              <a:t>In Brief:</a:t>
            </a:r>
          </a:p>
          <a:p>
            <a:pPr defTabSz="142875"/>
            <a:r>
              <a:rPr lang="en-US" sz="1125" dirty="0">
                <a:solidFill>
                  <a:prstClr val="white"/>
                </a:solidFill>
                <a:latin typeface="Calisto MT" panose="02040603050505030304"/>
              </a:rPr>
              <a:t>The Acme project is an open-source toolkit for experts in statistics </a:t>
            </a:r>
            <a:br>
              <a:rPr lang="en-US" sz="1125" dirty="0">
                <a:solidFill>
                  <a:prstClr val="white"/>
                </a:solidFill>
                <a:latin typeface="Calisto MT" panose="02040603050505030304"/>
              </a:rPr>
            </a:br>
            <a:r>
              <a:rPr lang="en-US" sz="1125" dirty="0">
                <a:solidFill>
                  <a:prstClr val="white"/>
                </a:solidFill>
                <a:latin typeface="Calisto MT" panose="02040603050505030304"/>
              </a:rPr>
              <a:t>(like Chemists, Astrologers, Geologists, etc.,) to gain access to the treasure trove of information hidden in their own inbox.</a:t>
            </a:r>
          </a:p>
          <a:p>
            <a:pPr defTabSz="142875"/>
            <a:endParaRPr lang="en-US" sz="1125" dirty="0">
              <a:solidFill>
                <a:prstClr val="black"/>
              </a:solidFill>
              <a:latin typeface="Calisto MT" panose="02040603050505030304"/>
            </a:endParaRPr>
          </a:p>
          <a:p>
            <a:pPr defTabSz="142875"/>
            <a:br>
              <a:rPr lang="en-US" sz="1125" dirty="0">
                <a:solidFill>
                  <a:prstClr val="black"/>
                </a:solidFill>
                <a:latin typeface="Calisto MT" panose="02040603050505030304"/>
              </a:rPr>
            </a:br>
            <a:r>
              <a:rPr lang="en-US" sz="1125" dirty="0">
                <a:solidFill>
                  <a:prstClr val="black"/>
                </a:solidFill>
                <a:latin typeface="Amasis MT Pro Black" panose="020B0604020202020204" pitchFamily="18" charset="0"/>
              </a:rPr>
              <a:t>We aim to empower everyone, regardless they have a CS background, the capacity to apply statistical inference and machine learning tools to their email inbox. Be it introspective analysis for insight into their own processes, or the development of custom filtration/classification tools to improve their workflow.</a:t>
            </a:r>
          </a:p>
        </p:txBody>
      </p:sp>
      <p:sp>
        <p:nvSpPr>
          <p:cNvPr id="15" name="TextBox 14">
            <a:extLst>
              <a:ext uri="{FF2B5EF4-FFF2-40B4-BE49-F238E27FC236}">
                <a16:creationId xmlns:a16="http://schemas.microsoft.com/office/drawing/2014/main" id="{ECABB81B-0045-4887-B527-5DCF7C0EDAA4}"/>
              </a:ext>
            </a:extLst>
          </p:cNvPr>
          <p:cNvSpPr txBox="1"/>
          <p:nvPr/>
        </p:nvSpPr>
        <p:spPr>
          <a:xfrm>
            <a:off x="6738937" y="690563"/>
            <a:ext cx="23813" cy="178960"/>
          </a:xfrm>
          <a:prstGeom prst="rect">
            <a:avLst/>
          </a:prstGeom>
          <a:noFill/>
        </p:spPr>
        <p:txBody>
          <a:bodyPr wrap="square" rtlCol="0">
            <a:spAutoFit/>
          </a:bodyPr>
          <a:lstStyle/>
          <a:p>
            <a:pPr defTabSz="142875"/>
            <a:endParaRPr lang="en-US" sz="563" dirty="0">
              <a:solidFill>
                <a:prstClr val="white"/>
              </a:solidFill>
              <a:latin typeface="Calisto MT" panose="02040603050505030304"/>
            </a:endParaRPr>
          </a:p>
        </p:txBody>
      </p:sp>
      <p:sp>
        <p:nvSpPr>
          <p:cNvPr id="2" name="TextBox 1">
            <a:extLst>
              <a:ext uri="{FF2B5EF4-FFF2-40B4-BE49-F238E27FC236}">
                <a16:creationId xmlns:a16="http://schemas.microsoft.com/office/drawing/2014/main" id="{60C85E94-6D69-48BE-A5FF-CAEDE44ED161}"/>
              </a:ext>
            </a:extLst>
          </p:cNvPr>
          <p:cNvSpPr txBox="1"/>
          <p:nvPr/>
        </p:nvSpPr>
        <p:spPr>
          <a:xfrm>
            <a:off x="3188087" y="263189"/>
            <a:ext cx="1792639" cy="1823576"/>
          </a:xfrm>
          <a:prstGeom prst="rect">
            <a:avLst/>
          </a:prstGeom>
          <a:noFill/>
        </p:spPr>
        <p:txBody>
          <a:bodyPr wrap="square" rtlCol="0">
            <a:spAutoFit/>
          </a:bodyPr>
          <a:lstStyle/>
          <a:p>
            <a:pPr defTabSz="142875"/>
            <a:r>
              <a:rPr lang="en-US" sz="1875" dirty="0">
                <a:solidFill>
                  <a:srgbClr val="FF0000"/>
                </a:solidFill>
                <a:latin typeface="Calisto MT" panose="02040603050505030304"/>
              </a:rPr>
              <a:t>A.C.M.E.</a:t>
            </a:r>
            <a:r>
              <a:rPr lang="en-US" sz="1875" dirty="0">
                <a:solidFill>
                  <a:prstClr val="white"/>
                </a:solidFill>
                <a:latin typeface="Calisto MT" panose="02040603050505030304"/>
              </a:rPr>
              <a:t>: </a:t>
            </a:r>
          </a:p>
          <a:p>
            <a:pPr defTabSz="142875"/>
            <a:r>
              <a:rPr lang="en-US" sz="1875" dirty="0">
                <a:solidFill>
                  <a:srgbClr val="FF0000"/>
                </a:solidFill>
                <a:latin typeface="Calisto MT" panose="02040603050505030304"/>
              </a:rPr>
              <a:t>A</a:t>
            </a:r>
            <a:r>
              <a:rPr lang="en-US" sz="1875" dirty="0">
                <a:solidFill>
                  <a:srgbClr val="00B0F0"/>
                </a:solidFill>
                <a:latin typeface="Calisto MT" panose="02040603050505030304"/>
              </a:rPr>
              <a:t>utomated</a:t>
            </a:r>
            <a:r>
              <a:rPr lang="en-US" sz="1875" dirty="0">
                <a:solidFill>
                  <a:srgbClr val="0070C0"/>
                </a:solidFill>
                <a:latin typeface="Calisto MT" panose="02040603050505030304"/>
              </a:rPr>
              <a:t> </a:t>
            </a:r>
          </a:p>
          <a:p>
            <a:pPr defTabSz="142875"/>
            <a:r>
              <a:rPr lang="en-US" sz="1875" dirty="0">
                <a:solidFill>
                  <a:srgbClr val="FF0000"/>
                </a:solidFill>
                <a:latin typeface="Calisto MT" panose="02040603050505030304"/>
              </a:rPr>
              <a:t>C</a:t>
            </a:r>
            <a:r>
              <a:rPr lang="en-US" sz="1875" dirty="0">
                <a:solidFill>
                  <a:srgbClr val="00B0F0"/>
                </a:solidFill>
                <a:latin typeface="Calisto MT" panose="02040603050505030304"/>
              </a:rPr>
              <a:t>ollection and</a:t>
            </a:r>
            <a:r>
              <a:rPr lang="en-US" sz="1875" dirty="0">
                <a:solidFill>
                  <a:srgbClr val="92D050"/>
                </a:solidFill>
                <a:latin typeface="Calisto MT" panose="02040603050505030304"/>
              </a:rPr>
              <a:t> </a:t>
            </a:r>
          </a:p>
          <a:p>
            <a:pPr defTabSz="142875"/>
            <a:r>
              <a:rPr lang="en-US" sz="1875" dirty="0">
                <a:solidFill>
                  <a:srgbClr val="FF0000"/>
                </a:solidFill>
                <a:latin typeface="Calisto MT" panose="02040603050505030304"/>
              </a:rPr>
              <a:t>M</a:t>
            </a:r>
            <a:r>
              <a:rPr lang="en-US" sz="1875" dirty="0">
                <a:solidFill>
                  <a:srgbClr val="00B0F0"/>
                </a:solidFill>
                <a:latin typeface="Calisto MT" panose="02040603050505030304"/>
              </a:rPr>
              <a:t>anipulation of</a:t>
            </a:r>
            <a:r>
              <a:rPr lang="en-US" sz="1875" dirty="0">
                <a:solidFill>
                  <a:srgbClr val="92D050"/>
                </a:solidFill>
                <a:latin typeface="Calisto MT" panose="02040603050505030304"/>
              </a:rPr>
              <a:t> </a:t>
            </a:r>
          </a:p>
          <a:p>
            <a:pPr defTabSz="142875"/>
            <a:r>
              <a:rPr lang="en-US" sz="1875" dirty="0">
                <a:solidFill>
                  <a:srgbClr val="FF0000"/>
                </a:solidFill>
                <a:latin typeface="Calisto MT" panose="02040603050505030304"/>
              </a:rPr>
              <a:t>E</a:t>
            </a:r>
            <a:r>
              <a:rPr lang="en-US" sz="1875" dirty="0">
                <a:solidFill>
                  <a:srgbClr val="00B0F0"/>
                </a:solidFill>
                <a:latin typeface="Calisto MT" panose="02040603050505030304"/>
              </a:rPr>
              <a:t>mail</a:t>
            </a:r>
          </a:p>
        </p:txBody>
      </p:sp>
      <p:pic>
        <p:nvPicPr>
          <p:cNvPr id="3" name="Picture 2" descr="Introduction to NLTK library in Python | by Uzair Adamjee | Python in Plain  English">
            <a:extLst>
              <a:ext uri="{FF2B5EF4-FFF2-40B4-BE49-F238E27FC236}">
                <a16:creationId xmlns:a16="http://schemas.microsoft.com/office/drawing/2014/main" id="{6ABFC0D9-FEC8-41D7-AF13-886205D2A35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27264" y="5734684"/>
            <a:ext cx="976024" cy="1042763"/>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4B3CAA6A-DF63-4423-AF82-AF017409F362}"/>
              </a:ext>
            </a:extLst>
          </p:cNvPr>
          <p:cNvGrpSpPr/>
          <p:nvPr/>
        </p:nvGrpSpPr>
        <p:grpSpPr>
          <a:xfrm>
            <a:off x="8521760" y="4736421"/>
            <a:ext cx="809075" cy="1339511"/>
            <a:chOff x="20661105" y="14554351"/>
            <a:chExt cx="5220605" cy="10881250"/>
          </a:xfrm>
        </p:grpSpPr>
        <p:pic>
          <p:nvPicPr>
            <p:cNvPr id="1028" name="Picture 4">
              <a:extLst>
                <a:ext uri="{FF2B5EF4-FFF2-40B4-BE49-F238E27FC236}">
                  <a16:creationId xmlns:a16="http://schemas.microsoft.com/office/drawing/2014/main" id="{F8B2826C-FE5D-419D-BC2F-372C07E58C3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661105" y="14554351"/>
              <a:ext cx="5220605" cy="522060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B6719EE-3B85-4DC8-A8F8-E343D1088356}"/>
                </a:ext>
              </a:extLst>
            </p:cNvPr>
            <p:cNvSpPr txBox="1"/>
            <p:nvPr/>
          </p:nvSpPr>
          <p:spPr>
            <a:xfrm>
              <a:off x="20661105" y="19997750"/>
              <a:ext cx="5220605" cy="5437851"/>
            </a:xfrm>
            <a:prstGeom prst="rect">
              <a:avLst/>
            </a:prstGeom>
            <a:noFill/>
          </p:spPr>
          <p:txBody>
            <a:bodyPr wrap="square" rtlCol="0">
              <a:spAutoFit/>
            </a:bodyPr>
            <a:lstStyle/>
            <a:p>
              <a:pPr defTabSz="142875"/>
              <a:r>
                <a:rPr lang="en-US" sz="1875" dirty="0">
                  <a:solidFill>
                    <a:srgbClr val="FFFF00"/>
                  </a:solidFill>
                  <a:latin typeface="Arial Nova Light" panose="020B0304020202020204" pitchFamily="34" charset="0"/>
                </a:rPr>
                <a:t>Python</a:t>
              </a:r>
            </a:p>
          </p:txBody>
        </p:sp>
      </p:grpSp>
      <p:pic>
        <p:nvPicPr>
          <p:cNvPr id="1034" name="Picture 10">
            <a:extLst>
              <a:ext uri="{FF2B5EF4-FFF2-40B4-BE49-F238E27FC236}">
                <a16:creationId xmlns:a16="http://schemas.microsoft.com/office/drawing/2014/main" id="{2FE66453-4BE5-4802-920C-9059846F25F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579327" y="5002112"/>
            <a:ext cx="1675466" cy="75396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White text on a black background&#10;&#10;Description automatically generated with medium confidence">
            <a:extLst>
              <a:ext uri="{FF2B5EF4-FFF2-40B4-BE49-F238E27FC236}">
                <a16:creationId xmlns:a16="http://schemas.microsoft.com/office/drawing/2014/main" id="{B144C8A5-C23C-46F3-AADD-08EF6843465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96527" y="4707197"/>
            <a:ext cx="1571697" cy="420085"/>
          </a:xfrm>
          <a:prstGeom prst="rect">
            <a:avLst/>
          </a:prstGeom>
        </p:spPr>
      </p:pic>
      <p:pic>
        <p:nvPicPr>
          <p:cNvPr id="22" name="Picture 21" descr="Logo&#10;&#10;Description automatically generated">
            <a:extLst>
              <a:ext uri="{FF2B5EF4-FFF2-40B4-BE49-F238E27FC236}">
                <a16:creationId xmlns:a16="http://schemas.microsoft.com/office/drawing/2014/main" id="{2CC3CE0F-01C6-4261-85DE-10901F9D17A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440194" y="5623471"/>
            <a:ext cx="1762563" cy="834463"/>
          </a:xfrm>
          <a:prstGeom prst="rect">
            <a:avLst/>
          </a:prstGeom>
        </p:spPr>
      </p:pic>
      <p:pic>
        <p:nvPicPr>
          <p:cNvPr id="31" name="Picture 30" descr="A picture containing text, electronics&#10;&#10;Description automatically generated">
            <a:extLst>
              <a:ext uri="{FF2B5EF4-FFF2-40B4-BE49-F238E27FC236}">
                <a16:creationId xmlns:a16="http://schemas.microsoft.com/office/drawing/2014/main" id="{244DB054-D4C7-440C-AFF3-D8EEB38C027F}"/>
              </a:ext>
            </a:extLst>
          </p:cNvPr>
          <p:cNvPicPr>
            <a:picLocks noChangeAspect="1"/>
          </p:cNvPicPr>
          <p:nvPr/>
        </p:nvPicPr>
        <p:blipFill rotWithShape="1">
          <a:blip r:embed="rId18">
            <a:extLst>
              <a:ext uri="{28A0092B-C50C-407E-A947-70E740481C1C}">
                <a14:useLocalDpi xmlns:a14="http://schemas.microsoft.com/office/drawing/2010/main" val="0"/>
              </a:ext>
            </a:extLst>
          </a:blip>
          <a:srcRect t="47156"/>
          <a:stretch/>
        </p:blipFill>
        <p:spPr>
          <a:xfrm>
            <a:off x="999809" y="55917"/>
            <a:ext cx="2167240" cy="1926022"/>
          </a:xfrm>
          <a:prstGeom prst="rect">
            <a:avLst/>
          </a:prstGeom>
        </p:spPr>
      </p:pic>
      <p:pic>
        <p:nvPicPr>
          <p:cNvPr id="1052" name="Picture 28" descr="Wile E. Coyote | Looney Tunes Wiki | Fandom">
            <a:extLst>
              <a:ext uri="{FF2B5EF4-FFF2-40B4-BE49-F238E27FC236}">
                <a16:creationId xmlns:a16="http://schemas.microsoft.com/office/drawing/2014/main" id="{8BC0C70F-658C-47A4-AA8F-28BF8D07A42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60615" y="222513"/>
            <a:ext cx="916176" cy="1471557"/>
          </a:xfrm>
          <a:prstGeom prst="rect">
            <a:avLst/>
          </a:prstGeom>
          <a:noFill/>
          <a:scene3d>
            <a:camera prst="orthographicFront">
              <a:rot lat="0" lon="10800000" rev="900000"/>
            </a:camera>
            <a:lightRig rig="threePt" dir="t"/>
          </a:scene3d>
          <a:extLst>
            <a:ext uri="{909E8E84-426E-40DD-AFC4-6F175D3DCCD1}">
              <a14:hiddenFill xmlns:a14="http://schemas.microsoft.com/office/drawing/2010/main">
                <a:solidFill>
                  <a:srgbClr val="FFFFFF"/>
                </a:solidFill>
              </a14:hiddenFill>
            </a:ext>
          </a:extLst>
        </p:spPr>
      </p:pic>
      <p:pic>
        <p:nvPicPr>
          <p:cNvPr id="36" name="Picture 35" descr="A picture containing text&#10;&#10;Description automatically generated">
            <a:extLst>
              <a:ext uri="{FF2B5EF4-FFF2-40B4-BE49-F238E27FC236}">
                <a16:creationId xmlns:a16="http://schemas.microsoft.com/office/drawing/2014/main" id="{4D6CAC8B-C653-4883-9AE5-6BE799DDB2CA}"/>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423973" y="616246"/>
            <a:ext cx="648884" cy="485386"/>
          </a:xfrm>
          <a:prstGeom prst="rect">
            <a:avLst/>
          </a:prstGeom>
          <a:scene3d>
            <a:camera prst="orthographicFront">
              <a:rot lat="0" lon="0" rev="0"/>
            </a:camera>
            <a:lightRig rig="threePt" dir="t"/>
          </a:scene3d>
        </p:spPr>
      </p:pic>
      <p:pic>
        <p:nvPicPr>
          <p:cNvPr id="54" name="Picture 53" descr="Logo&#10;&#10;Description automatically generated">
            <a:extLst>
              <a:ext uri="{FF2B5EF4-FFF2-40B4-BE49-F238E27FC236}">
                <a16:creationId xmlns:a16="http://schemas.microsoft.com/office/drawing/2014/main" id="{0D7B6919-FF28-4306-B6A0-E52F2176F09D}"/>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540284" y="6241754"/>
            <a:ext cx="1762563" cy="712369"/>
          </a:xfrm>
          <a:prstGeom prst="rect">
            <a:avLst/>
          </a:prstGeom>
        </p:spPr>
      </p:pic>
      <p:sp>
        <p:nvSpPr>
          <p:cNvPr id="78" name="TextBox 77">
            <a:extLst>
              <a:ext uri="{FF2B5EF4-FFF2-40B4-BE49-F238E27FC236}">
                <a16:creationId xmlns:a16="http://schemas.microsoft.com/office/drawing/2014/main" id="{DDF52542-8BB6-4445-88DD-F39FFB988E9E}"/>
              </a:ext>
            </a:extLst>
          </p:cNvPr>
          <p:cNvSpPr txBox="1"/>
          <p:nvPr/>
        </p:nvSpPr>
        <p:spPr>
          <a:xfrm>
            <a:off x="2991182" y="4582246"/>
            <a:ext cx="2593299" cy="477054"/>
          </a:xfrm>
          <a:prstGeom prst="rect">
            <a:avLst/>
          </a:prstGeom>
          <a:noFill/>
        </p:spPr>
        <p:txBody>
          <a:bodyPr wrap="square" rtlCol="0">
            <a:spAutoFit/>
          </a:bodyPr>
          <a:lstStyle/>
          <a:p>
            <a:pPr defTabSz="142875"/>
            <a:r>
              <a:rPr lang="en-US" sz="1250" dirty="0">
                <a:solidFill>
                  <a:srgbClr val="FF0000"/>
                </a:solidFill>
                <a:latin typeface="Calisto MT" panose="02040603050505030304"/>
              </a:rPr>
              <a:t>P</a:t>
            </a:r>
            <a:r>
              <a:rPr lang="en-US" sz="1250" dirty="0">
                <a:solidFill>
                  <a:srgbClr val="00B0F0"/>
                </a:solidFill>
                <a:latin typeface="Calisto MT" panose="02040603050505030304"/>
              </a:rPr>
              <a:t>reliminary analysis and future steps</a:t>
            </a:r>
          </a:p>
        </p:txBody>
      </p:sp>
      <p:grpSp>
        <p:nvGrpSpPr>
          <p:cNvPr id="86" name="Group 85">
            <a:extLst>
              <a:ext uri="{FF2B5EF4-FFF2-40B4-BE49-F238E27FC236}">
                <a16:creationId xmlns:a16="http://schemas.microsoft.com/office/drawing/2014/main" id="{EF586646-FF87-4B5D-B16A-2D9F65D491B3}"/>
              </a:ext>
            </a:extLst>
          </p:cNvPr>
          <p:cNvGrpSpPr/>
          <p:nvPr/>
        </p:nvGrpSpPr>
        <p:grpSpPr>
          <a:xfrm>
            <a:off x="999808" y="4581925"/>
            <a:ext cx="6505659" cy="2219660"/>
            <a:chOff x="151386" y="14662154"/>
            <a:chExt cx="18749291" cy="7102912"/>
          </a:xfrm>
        </p:grpSpPr>
        <p:sp>
          <p:nvSpPr>
            <p:cNvPr id="77" name="Rectangle 76">
              <a:extLst>
                <a:ext uri="{FF2B5EF4-FFF2-40B4-BE49-F238E27FC236}">
                  <a16:creationId xmlns:a16="http://schemas.microsoft.com/office/drawing/2014/main" id="{C13DCF8F-7C3C-45BC-B942-DDBF6FDB17CE}"/>
                </a:ext>
              </a:extLst>
            </p:cNvPr>
            <p:cNvSpPr/>
            <p:nvPr/>
          </p:nvSpPr>
          <p:spPr>
            <a:xfrm>
              <a:off x="151386" y="14662154"/>
              <a:ext cx="18748387" cy="702567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2875"/>
              <a:endParaRPr lang="en-US" sz="563">
                <a:solidFill>
                  <a:prstClr val="white"/>
                </a:solidFill>
                <a:latin typeface="Calisto MT" panose="02040603050505030304"/>
              </a:endParaRPr>
            </a:p>
          </p:txBody>
        </p:sp>
        <p:grpSp>
          <p:nvGrpSpPr>
            <p:cNvPr id="82" name="Group 81">
              <a:extLst>
                <a:ext uri="{FF2B5EF4-FFF2-40B4-BE49-F238E27FC236}">
                  <a16:creationId xmlns:a16="http://schemas.microsoft.com/office/drawing/2014/main" id="{B79FB79D-2FBD-426D-877F-9F429AA1E1B0}"/>
                </a:ext>
              </a:extLst>
            </p:cNvPr>
            <p:cNvGrpSpPr/>
            <p:nvPr/>
          </p:nvGrpSpPr>
          <p:grpSpPr>
            <a:xfrm>
              <a:off x="178115" y="15909580"/>
              <a:ext cx="11557496" cy="5855486"/>
              <a:chOff x="151386" y="15791558"/>
              <a:chExt cx="11557496" cy="5855486"/>
            </a:xfrm>
          </p:grpSpPr>
          <p:grpSp>
            <p:nvGrpSpPr>
              <p:cNvPr id="80" name="Group 79">
                <a:extLst>
                  <a:ext uri="{FF2B5EF4-FFF2-40B4-BE49-F238E27FC236}">
                    <a16:creationId xmlns:a16="http://schemas.microsoft.com/office/drawing/2014/main" id="{58F8B033-0F07-4EB6-A1A7-1DA32D2A1BCF}"/>
                  </a:ext>
                </a:extLst>
              </p:cNvPr>
              <p:cNvGrpSpPr/>
              <p:nvPr/>
            </p:nvGrpSpPr>
            <p:grpSpPr>
              <a:xfrm>
                <a:off x="325452" y="15791558"/>
                <a:ext cx="11383430" cy="5175504"/>
                <a:chOff x="329293" y="16423001"/>
                <a:chExt cx="11383430" cy="5175504"/>
              </a:xfrm>
            </p:grpSpPr>
            <p:pic>
              <p:nvPicPr>
                <p:cNvPr id="105" name="Picture 4">
                  <a:extLst>
                    <a:ext uri="{FF2B5EF4-FFF2-40B4-BE49-F238E27FC236}">
                      <a16:creationId xmlns:a16="http://schemas.microsoft.com/office/drawing/2014/main" id="{7DA2E676-BCC3-43B7-97E2-80926C96DFDA}"/>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r="1608" b="2"/>
                <a:stretch/>
              </p:blipFill>
              <p:spPr bwMode="auto">
                <a:xfrm>
                  <a:off x="329293" y="16423001"/>
                  <a:ext cx="5809741" cy="5175504"/>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a:extLst>
                    <a:ext uri="{FF2B5EF4-FFF2-40B4-BE49-F238E27FC236}">
                      <a16:creationId xmlns:a16="http://schemas.microsoft.com/office/drawing/2014/main" id="{DDA78537-5749-442A-9F55-317000E463C4}"/>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267" r="341" b="2"/>
                <a:stretch/>
              </p:blipFill>
              <p:spPr bwMode="auto">
                <a:xfrm>
                  <a:off x="6281446" y="16423001"/>
                  <a:ext cx="5431277" cy="5175504"/>
                </a:xfrm>
                <a:prstGeom prst="rect">
                  <a:avLst/>
                </a:prstGeom>
                <a:noFill/>
                <a:extLst>
                  <a:ext uri="{909E8E84-426E-40DD-AFC4-6F175D3DCCD1}">
                    <a14:hiddenFill xmlns:a14="http://schemas.microsoft.com/office/drawing/2010/main">
                      <a:solidFill>
                        <a:srgbClr val="FFFFFF"/>
                      </a:solidFill>
                    </a14:hiddenFill>
                  </a:ext>
                </a:extLst>
              </p:spPr>
            </p:pic>
          </p:grpSp>
          <p:sp>
            <p:nvSpPr>
              <p:cNvPr id="108" name="TextBox 107">
                <a:extLst>
                  <a:ext uri="{FF2B5EF4-FFF2-40B4-BE49-F238E27FC236}">
                    <a16:creationId xmlns:a16="http://schemas.microsoft.com/office/drawing/2014/main" id="{86FC149C-ABE4-4635-A577-8C184A352976}"/>
                  </a:ext>
                </a:extLst>
              </p:cNvPr>
              <p:cNvSpPr txBox="1"/>
              <p:nvPr/>
            </p:nvSpPr>
            <p:spPr>
              <a:xfrm>
                <a:off x="151386" y="20967063"/>
                <a:ext cx="11383429" cy="679981"/>
              </a:xfrm>
              <a:prstGeom prst="rect">
                <a:avLst/>
              </a:prstGeom>
              <a:noFill/>
              <a:ln>
                <a:noFill/>
              </a:ln>
            </p:spPr>
            <p:txBody>
              <a:bodyPr wrap="square" rtlCol="0">
                <a:spAutoFit/>
              </a:bodyPr>
              <a:lstStyle/>
              <a:p>
                <a:pPr algn="ctr" defTabSz="142875"/>
                <a:r>
                  <a:rPr lang="en-US" sz="781" dirty="0">
                    <a:solidFill>
                      <a:srgbClr val="FF3300"/>
                    </a:solidFill>
                    <a:latin typeface="Calisto MT" panose="02040603050505030304"/>
                  </a:rPr>
                  <a:t>E</a:t>
                </a:r>
                <a:r>
                  <a:rPr lang="en-US" sz="781" dirty="0">
                    <a:solidFill>
                      <a:srgbClr val="00B0F0"/>
                    </a:solidFill>
                    <a:latin typeface="Calisto MT" panose="02040603050505030304"/>
                  </a:rPr>
                  <a:t>xploring the impact of including “stop-words” in word frequency analysis.</a:t>
                </a:r>
              </a:p>
            </p:txBody>
          </p:sp>
        </p:grpSp>
        <p:pic>
          <p:nvPicPr>
            <p:cNvPr id="109" name="Picture 108" descr="Table&#10;&#10;Description automatically generated with medium confidence">
              <a:extLst>
                <a:ext uri="{FF2B5EF4-FFF2-40B4-BE49-F238E27FC236}">
                  <a16:creationId xmlns:a16="http://schemas.microsoft.com/office/drawing/2014/main" id="{1AC8DF4B-ABEB-4D7E-9EA0-23F95EA8F91F}"/>
                </a:ext>
              </a:extLst>
            </p:cNvPr>
            <p:cNvPicPr>
              <a:picLocks noChangeAspect="1"/>
            </p:cNvPicPr>
            <p:nvPr/>
          </p:nvPicPr>
          <p:blipFill>
            <a:blip r:embed="rId24"/>
            <a:stretch>
              <a:fillRect/>
            </a:stretch>
          </p:blipFill>
          <p:spPr>
            <a:xfrm>
              <a:off x="12055638" y="17850783"/>
              <a:ext cx="6783496" cy="2849068"/>
            </a:xfrm>
            <a:prstGeom prst="rect">
              <a:avLst/>
            </a:prstGeom>
          </p:spPr>
        </p:pic>
        <p:sp>
          <p:nvSpPr>
            <p:cNvPr id="79" name="TextBox 78">
              <a:extLst>
                <a:ext uri="{FF2B5EF4-FFF2-40B4-BE49-F238E27FC236}">
                  <a16:creationId xmlns:a16="http://schemas.microsoft.com/office/drawing/2014/main" id="{FB6E2645-965F-4445-BF95-67ACA2FA3E99}"/>
                </a:ext>
              </a:extLst>
            </p:cNvPr>
            <p:cNvSpPr txBox="1"/>
            <p:nvPr/>
          </p:nvSpPr>
          <p:spPr>
            <a:xfrm>
              <a:off x="12143745" y="16443168"/>
              <a:ext cx="6756932" cy="1619933"/>
            </a:xfrm>
            <a:prstGeom prst="rect">
              <a:avLst/>
            </a:prstGeom>
            <a:noFill/>
          </p:spPr>
          <p:txBody>
            <a:bodyPr wrap="square" rtlCol="0">
              <a:spAutoFit/>
            </a:bodyPr>
            <a:lstStyle/>
            <a:p>
              <a:pPr defTabSz="142875"/>
              <a:r>
                <a:rPr lang="en-US" sz="563" dirty="0">
                  <a:solidFill>
                    <a:srgbClr val="FF0000"/>
                  </a:solidFill>
                  <a:latin typeface="Calisto MT" panose="02040603050505030304"/>
                </a:rPr>
                <a:t>A</a:t>
              </a:r>
              <a:r>
                <a:rPr lang="en-US" sz="563" dirty="0">
                  <a:solidFill>
                    <a:srgbClr val="00B0F0"/>
                  </a:solidFill>
                  <a:latin typeface="Calisto MT" panose="02040603050505030304"/>
                </a:rPr>
                <a:t> backlogged module for this project’s future is to explore the development an Agent/Patient/Object structured module. Built according to publications on the Speech-Act-Theory. </a:t>
              </a:r>
            </a:p>
            <a:p>
              <a:pPr defTabSz="142875"/>
              <a:endParaRPr lang="en-US" sz="563" dirty="0">
                <a:solidFill>
                  <a:srgbClr val="00B0F0"/>
                </a:solidFill>
                <a:latin typeface="Calisto MT" panose="02040603050505030304"/>
              </a:endParaRPr>
            </a:p>
            <a:p>
              <a:pPr defTabSz="142875"/>
              <a:r>
                <a:rPr lang="en-US" sz="438" i="1" dirty="0">
                  <a:solidFill>
                    <a:srgbClr val="00B0F0"/>
                  </a:solidFill>
                  <a:latin typeface="Calisto MT" panose="02040603050505030304"/>
                </a:rPr>
                <a:t>A truncated table showing an abstracted component structure can be seen bellow.</a:t>
              </a:r>
            </a:p>
          </p:txBody>
        </p:sp>
        <p:sp>
          <p:nvSpPr>
            <p:cNvPr id="81" name="Rectangle 80">
              <a:extLst>
                <a:ext uri="{FF2B5EF4-FFF2-40B4-BE49-F238E27FC236}">
                  <a16:creationId xmlns:a16="http://schemas.microsoft.com/office/drawing/2014/main" id="{CB1FFA5A-A7E8-402A-B50D-2DFE5A2EADDC}"/>
                </a:ext>
              </a:extLst>
            </p:cNvPr>
            <p:cNvSpPr/>
            <p:nvPr/>
          </p:nvSpPr>
          <p:spPr>
            <a:xfrm>
              <a:off x="325452" y="15426088"/>
              <a:ext cx="11383430" cy="6110787"/>
            </a:xfrm>
            <a:prstGeom prst="rect">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2875"/>
              <a:endParaRPr lang="en-US" sz="563">
                <a:solidFill>
                  <a:prstClr val="white"/>
                </a:solidFill>
                <a:latin typeface="Calisto MT" panose="02040603050505030304"/>
              </a:endParaRPr>
            </a:p>
          </p:txBody>
        </p:sp>
        <p:sp>
          <p:nvSpPr>
            <p:cNvPr id="83" name="TextBox 82">
              <a:extLst>
                <a:ext uri="{FF2B5EF4-FFF2-40B4-BE49-F238E27FC236}">
                  <a16:creationId xmlns:a16="http://schemas.microsoft.com/office/drawing/2014/main" id="{716CC93E-5A5A-44EE-BF0A-FE02C32B1023}"/>
                </a:ext>
              </a:extLst>
            </p:cNvPr>
            <p:cNvSpPr txBox="1"/>
            <p:nvPr/>
          </p:nvSpPr>
          <p:spPr>
            <a:xfrm>
              <a:off x="3322378" y="15430218"/>
              <a:ext cx="5389574" cy="572672"/>
            </a:xfrm>
            <a:prstGeom prst="rect">
              <a:avLst/>
            </a:prstGeom>
            <a:noFill/>
          </p:spPr>
          <p:txBody>
            <a:bodyPr wrap="square" rtlCol="0">
              <a:spAutoFit/>
            </a:bodyPr>
            <a:lstStyle/>
            <a:p>
              <a:pPr defTabSz="142875"/>
              <a:r>
                <a:rPr lang="en-US" sz="563" dirty="0">
                  <a:solidFill>
                    <a:srgbClr val="FF0000"/>
                  </a:solidFill>
                  <a:latin typeface="Calisto MT" panose="02040603050505030304"/>
                </a:rPr>
                <a:t>S</a:t>
              </a:r>
              <a:r>
                <a:rPr lang="en-US" sz="563" dirty="0">
                  <a:solidFill>
                    <a:srgbClr val="00B0F0"/>
                  </a:solidFill>
                  <a:latin typeface="Calisto MT" panose="02040603050505030304"/>
                </a:rPr>
                <a:t>ome of the project’s currently active undertakings.</a:t>
              </a:r>
            </a:p>
          </p:txBody>
        </p:sp>
        <p:sp>
          <p:nvSpPr>
            <p:cNvPr id="84" name="Rectangle 83">
              <a:extLst>
                <a:ext uri="{FF2B5EF4-FFF2-40B4-BE49-F238E27FC236}">
                  <a16:creationId xmlns:a16="http://schemas.microsoft.com/office/drawing/2014/main" id="{493D3E21-230A-4F10-8DA1-970015E46858}"/>
                </a:ext>
              </a:extLst>
            </p:cNvPr>
            <p:cNvSpPr/>
            <p:nvPr/>
          </p:nvSpPr>
          <p:spPr>
            <a:xfrm>
              <a:off x="12046316" y="15426089"/>
              <a:ext cx="6810225" cy="6110786"/>
            </a:xfrm>
            <a:prstGeom prst="rect">
              <a:avLst/>
            </a:prstGeom>
            <a:noFill/>
            <a:ln w="57150">
              <a:solidFill>
                <a:srgbClr val="2C7C2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42875"/>
              <a:endParaRPr lang="en-US" sz="563">
                <a:solidFill>
                  <a:prstClr val="white"/>
                </a:solidFill>
                <a:latin typeface="Calisto MT" panose="02040603050505030304"/>
              </a:endParaRPr>
            </a:p>
          </p:txBody>
        </p:sp>
        <p:sp>
          <p:nvSpPr>
            <p:cNvPr id="117" name="TextBox 116">
              <a:extLst>
                <a:ext uri="{FF2B5EF4-FFF2-40B4-BE49-F238E27FC236}">
                  <a16:creationId xmlns:a16="http://schemas.microsoft.com/office/drawing/2014/main" id="{E420A5D5-5DAC-48FE-A773-297C7C097FD1}"/>
                </a:ext>
              </a:extLst>
            </p:cNvPr>
            <p:cNvSpPr txBox="1"/>
            <p:nvPr/>
          </p:nvSpPr>
          <p:spPr>
            <a:xfrm>
              <a:off x="13512587" y="15432682"/>
              <a:ext cx="3675114" cy="572672"/>
            </a:xfrm>
            <a:prstGeom prst="rect">
              <a:avLst/>
            </a:prstGeom>
            <a:noFill/>
          </p:spPr>
          <p:txBody>
            <a:bodyPr wrap="square" rtlCol="0">
              <a:spAutoFit/>
            </a:bodyPr>
            <a:lstStyle/>
            <a:p>
              <a:pPr defTabSz="142875"/>
              <a:r>
                <a:rPr lang="en-US" sz="563" dirty="0">
                  <a:solidFill>
                    <a:srgbClr val="FF0000"/>
                  </a:solidFill>
                  <a:latin typeface="Calisto MT" panose="02040603050505030304"/>
                </a:rPr>
                <a:t>A</a:t>
              </a:r>
              <a:r>
                <a:rPr lang="en-US" sz="563" dirty="0">
                  <a:solidFill>
                    <a:srgbClr val="00B0F0"/>
                  </a:solidFill>
                  <a:latin typeface="Calisto MT" panose="02040603050505030304"/>
                </a:rPr>
                <a:t> sample of the project’s next steps</a:t>
              </a:r>
            </a:p>
          </p:txBody>
        </p:sp>
        <p:sp>
          <p:nvSpPr>
            <p:cNvPr id="85" name="TextBox 84">
              <a:extLst>
                <a:ext uri="{FF2B5EF4-FFF2-40B4-BE49-F238E27FC236}">
                  <a16:creationId xmlns:a16="http://schemas.microsoft.com/office/drawing/2014/main" id="{7B7CE28D-64F1-4D3B-BC9D-B88B51483E57}"/>
                </a:ext>
              </a:extLst>
            </p:cNvPr>
            <p:cNvSpPr txBox="1"/>
            <p:nvPr/>
          </p:nvSpPr>
          <p:spPr>
            <a:xfrm>
              <a:off x="12002179" y="20666464"/>
              <a:ext cx="5719021" cy="849462"/>
            </a:xfrm>
            <a:prstGeom prst="rect">
              <a:avLst/>
            </a:prstGeom>
            <a:noFill/>
          </p:spPr>
          <p:txBody>
            <a:bodyPr wrap="square" rtlCol="0">
              <a:spAutoFit/>
            </a:bodyPr>
            <a:lstStyle/>
            <a:p>
              <a:pPr defTabSz="142875"/>
              <a:r>
                <a:rPr lang="en-US" sz="375" dirty="0">
                  <a:solidFill>
                    <a:prstClr val="white"/>
                  </a:solidFill>
                  <a:latin typeface="Calisto MT" panose="02040603050505030304"/>
                </a:rPr>
                <a:t>Taken from a conference paper published in 2010, </a:t>
              </a:r>
            </a:p>
            <a:p>
              <a:pPr defTabSz="142875"/>
              <a:r>
                <a:rPr lang="en-US" sz="375" dirty="0">
                  <a:solidFill>
                    <a:prstClr val="white"/>
                  </a:solidFill>
                  <a:latin typeface="Calisto MT" panose="02040603050505030304"/>
                </a:rPr>
                <a:t>titled: “Classifying Action Items for Semantic Email”</a:t>
              </a:r>
            </a:p>
            <a:p>
              <a:pPr defTabSz="142875"/>
              <a:r>
                <a:rPr lang="en-US" sz="375" dirty="0">
                  <a:solidFill>
                    <a:prstClr val="white"/>
                  </a:solidFill>
                  <a:latin typeface="Calisto MT" panose="02040603050505030304"/>
                </a:rPr>
                <a:t>By: Scerri, Simon &amp; </a:t>
              </a:r>
              <a:r>
                <a:rPr lang="en-US" sz="375" dirty="0" err="1">
                  <a:solidFill>
                    <a:prstClr val="white"/>
                  </a:solidFill>
                  <a:latin typeface="Calisto MT" panose="02040603050505030304"/>
                </a:rPr>
                <a:t>Gossen</a:t>
              </a:r>
              <a:r>
                <a:rPr lang="en-US" sz="375" dirty="0">
                  <a:solidFill>
                    <a:prstClr val="white"/>
                  </a:solidFill>
                  <a:latin typeface="Calisto MT" panose="02040603050505030304"/>
                </a:rPr>
                <a:t>, Gerhard &amp; Davis, Brian &amp; </a:t>
              </a:r>
              <a:r>
                <a:rPr lang="en-US" sz="375" dirty="0" err="1">
                  <a:solidFill>
                    <a:prstClr val="white"/>
                  </a:solidFill>
                  <a:latin typeface="Calisto MT" panose="02040603050505030304"/>
                </a:rPr>
                <a:t>Handschuh</a:t>
              </a:r>
              <a:r>
                <a:rPr lang="en-US" sz="375" dirty="0">
                  <a:solidFill>
                    <a:prstClr val="white"/>
                  </a:solidFill>
                  <a:latin typeface="Calisto MT" panose="02040603050505030304"/>
                </a:rPr>
                <a:t>, Siegfried</a:t>
              </a:r>
            </a:p>
          </p:txBody>
        </p:sp>
      </p:grpSp>
    </p:spTree>
    <p:extLst>
      <p:ext uri="{BB962C8B-B14F-4D97-AF65-F5344CB8AC3E}">
        <p14:creationId xmlns:p14="http://schemas.microsoft.com/office/powerpoint/2010/main" val="2487237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C9F95-4EC0-480E-A89C-95AFE28DDBBC}"/>
              </a:ext>
            </a:extLst>
          </p:cNvPr>
          <p:cNvSpPr>
            <a:spLocks noGrp="1"/>
          </p:cNvSpPr>
          <p:nvPr>
            <p:ph type="title"/>
          </p:nvPr>
        </p:nvSpPr>
        <p:spPr/>
        <p:txBody>
          <a:bodyPr vert="horz" lIns="91440" tIns="45720" rIns="91440" bIns="45720" rtlCol="0" anchor="t">
            <a:normAutofit/>
          </a:bodyPr>
          <a:lstStyle/>
          <a:p>
            <a:r>
              <a:rPr lang="en-US" cap="none" dirty="0"/>
              <a:t>Introduction: </a:t>
            </a:r>
            <a:r>
              <a:rPr lang="en-US" sz="2400" cap="none" dirty="0">
                <a:solidFill>
                  <a:schemeClr val="tx1"/>
                </a:solidFill>
              </a:rPr>
              <a:t>Stakeholder Specifications</a:t>
            </a:r>
          </a:p>
        </p:txBody>
      </p:sp>
      <p:sp>
        <p:nvSpPr>
          <p:cNvPr id="4" name="TextBox 3">
            <a:extLst>
              <a:ext uri="{FF2B5EF4-FFF2-40B4-BE49-F238E27FC236}">
                <a16:creationId xmlns:a16="http://schemas.microsoft.com/office/drawing/2014/main" id="{8DA81903-287B-4CD4-A29F-E2BBD452214B}"/>
              </a:ext>
            </a:extLst>
          </p:cNvPr>
          <p:cNvSpPr txBox="1"/>
          <p:nvPr/>
        </p:nvSpPr>
        <p:spPr>
          <a:xfrm>
            <a:off x="677334" y="2160589"/>
            <a:ext cx="8596668" cy="3880773"/>
          </a:xfrm>
          <a:prstGeom prst="rect">
            <a:avLst/>
          </a:prstGeom>
        </p:spPr>
        <p:txBody>
          <a:bodyPr vert="horz" lIns="91440" tIns="45720" rIns="91440" bIns="45720" rtlCol="0">
            <a:normAutofit/>
          </a:bodyPr>
          <a:lstStyle/>
          <a:p>
            <a:pPr>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The project was designed with the following specifications in mind:</a:t>
            </a:r>
          </a:p>
          <a:p>
            <a:pPr marL="285750" indent="-2857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Must be 100% open source.</a:t>
            </a:r>
          </a:p>
          <a:p>
            <a:pPr marL="742950" lvl="1" indent="-2857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No key dependencies on third-party libraries that use closed source code. </a:t>
            </a:r>
          </a:p>
          <a:p>
            <a:pPr marL="742950" lvl="1" indent="-2857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This ensures access to community driven solutions, and independent control over the project’s capability to adhere to possibly unique security requirements.</a:t>
            </a:r>
          </a:p>
          <a:p>
            <a:pPr marL="742950" lvl="1" indent="-2857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Ensures secured access to proprietary data in lab settings with limited-to-zero external network access.</a:t>
            </a:r>
          </a:p>
          <a:p>
            <a:pPr marL="285750" indent="-2857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Must be modular, with a linear execution sequence through project sub-modules.</a:t>
            </a:r>
          </a:p>
          <a:p>
            <a:pPr marL="742950" lvl="1" indent="-2857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Ensures easy modification to program flow and hot-swapping of alternate modules.</a:t>
            </a:r>
          </a:p>
          <a:p>
            <a:pPr marL="742950" lvl="1" indent="-2857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Acceptable loss of potential performance optimizations on per-email parallel pipelining.</a:t>
            </a:r>
          </a:p>
          <a:p>
            <a:pPr marL="285750" indent="-2857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Should provide a minimal viable CLI</a:t>
            </a:r>
          </a:p>
          <a:p>
            <a:pPr marL="742950" lvl="1" indent="-2857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Leave complex, or specialized, interfaces for later development by user community.</a:t>
            </a:r>
          </a:p>
          <a:p>
            <a:pPr marL="285750" indent="-285750">
              <a:lnSpc>
                <a:spcPct val="90000"/>
              </a:lnSpc>
              <a:spcBef>
                <a:spcPts val="1000"/>
              </a:spcBef>
              <a:buClr>
                <a:schemeClr val="accent1"/>
              </a:buClr>
              <a:buSzPct val="80000"/>
              <a:buFont typeface="Wingdings 3" charset="2"/>
              <a:buChar char=""/>
            </a:pPr>
            <a:endParaRPr lang="en-US" sz="1500" dirty="0">
              <a:solidFill>
                <a:schemeClr val="tx1">
                  <a:lumMod val="75000"/>
                  <a:lumOff val="25000"/>
                </a:schemeClr>
              </a:solidFill>
            </a:endParaRPr>
          </a:p>
        </p:txBody>
      </p:sp>
    </p:spTree>
    <p:extLst>
      <p:ext uri="{BB962C8B-B14F-4D97-AF65-F5344CB8AC3E}">
        <p14:creationId xmlns:p14="http://schemas.microsoft.com/office/powerpoint/2010/main" val="212692949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3152-BF6C-4E90-8466-BC7428C2802E}"/>
              </a:ext>
            </a:extLst>
          </p:cNvPr>
          <p:cNvSpPr>
            <a:spLocks noGrp="1"/>
          </p:cNvSpPr>
          <p:nvPr>
            <p:ph type="title"/>
          </p:nvPr>
        </p:nvSpPr>
        <p:spPr>
          <a:xfrm>
            <a:off x="1465026" y="1261719"/>
            <a:ext cx="9603275" cy="513293"/>
          </a:xfrm>
        </p:spPr>
        <p:txBody>
          <a:bodyPr>
            <a:noAutofit/>
          </a:bodyPr>
          <a:lstStyle/>
          <a:p>
            <a:r>
              <a:rPr lang="en-US" sz="3600" cap="none" dirty="0"/>
              <a:t>Citations</a:t>
            </a:r>
          </a:p>
        </p:txBody>
      </p:sp>
      <p:sp>
        <p:nvSpPr>
          <p:cNvPr id="3" name="TextBox 2">
            <a:extLst>
              <a:ext uri="{FF2B5EF4-FFF2-40B4-BE49-F238E27FC236}">
                <a16:creationId xmlns:a16="http://schemas.microsoft.com/office/drawing/2014/main" id="{706D87F8-5986-4DF2-B3AE-F4765ABF73F1}"/>
              </a:ext>
            </a:extLst>
          </p:cNvPr>
          <p:cNvSpPr txBox="1"/>
          <p:nvPr/>
        </p:nvSpPr>
        <p:spPr>
          <a:xfrm>
            <a:off x="149548" y="2009724"/>
            <a:ext cx="11842427" cy="3970318"/>
          </a:xfrm>
          <a:prstGeom prst="rect">
            <a:avLst/>
          </a:prstGeom>
          <a:noFill/>
        </p:spPr>
        <p:txBody>
          <a:bodyPr wrap="square" rtlCol="0">
            <a:spAutoFit/>
          </a:bodyPr>
          <a:lstStyle/>
          <a:p>
            <a:r>
              <a:rPr lang="en-US" sz="1400" dirty="0"/>
              <a:t>Soya Park, Amy X. Zhang, Luke S. Murray, and David R. Karger.  2019. </a:t>
            </a:r>
          </a:p>
          <a:p>
            <a:r>
              <a:rPr lang="en-US" sz="1400" dirty="0"/>
              <a:t>	Opportunities for Automating Email Processing: A Need-Finding Study. </a:t>
            </a:r>
          </a:p>
          <a:p>
            <a:r>
              <a:rPr lang="en-US" sz="1400" dirty="0"/>
              <a:t>	Proceedings of the 2019 CHI Conference on Human Factors in Computing Systems.</a:t>
            </a:r>
          </a:p>
          <a:p>
            <a:r>
              <a:rPr lang="en-US" sz="1400" dirty="0"/>
              <a:t>	Association for Computing Machinery, New York, NY, USA, Paper 374, 1–12. </a:t>
            </a:r>
          </a:p>
          <a:p>
            <a:r>
              <a:rPr lang="en-US" sz="1400" dirty="0"/>
              <a:t>	DOI: </a:t>
            </a:r>
            <a:r>
              <a:rPr lang="en-US" sz="1400" dirty="0">
                <a:hlinkClick r:id="rId2"/>
              </a:rPr>
              <a:t>https://doi.org/10.1145/3290605.3300604</a:t>
            </a:r>
            <a:endParaRPr lang="en-US" sz="1400" dirty="0"/>
          </a:p>
          <a:p>
            <a:endParaRPr lang="en-US" sz="1400" dirty="0"/>
          </a:p>
          <a:p>
            <a:r>
              <a:rPr lang="en-US" sz="1400" dirty="0"/>
              <a:t>Bahareh </a:t>
            </a:r>
            <a:r>
              <a:rPr lang="en-US" sz="1400" dirty="0" err="1"/>
              <a:t>Sarrafzadeh</a:t>
            </a:r>
            <a:r>
              <a:rPr lang="en-US" sz="1400" dirty="0"/>
              <a:t>, Ahmed Hassan </a:t>
            </a:r>
            <a:r>
              <a:rPr lang="en-US" sz="1400" dirty="0" err="1"/>
              <a:t>Awadallah</a:t>
            </a:r>
            <a:r>
              <a:rPr lang="en-US" sz="1400" dirty="0"/>
              <a:t>, Christopher H. Lin, Chia-Jung Lee, Milad </a:t>
            </a:r>
            <a:r>
              <a:rPr lang="en-US" sz="1400" dirty="0" err="1"/>
              <a:t>Shokouhi</a:t>
            </a:r>
            <a:r>
              <a:rPr lang="en-US" sz="1400" dirty="0"/>
              <a:t>, and Susan T. </a:t>
            </a:r>
            <a:r>
              <a:rPr lang="en-US" sz="1400" dirty="0" err="1"/>
              <a:t>Dumais</a:t>
            </a:r>
            <a:r>
              <a:rPr lang="en-US" sz="1400" dirty="0"/>
              <a:t>. 2019. </a:t>
            </a:r>
          </a:p>
          <a:p>
            <a:r>
              <a:rPr lang="en-US" sz="1400" dirty="0"/>
              <a:t>	Characterizing and Predicting Email Deferral Behavior. </a:t>
            </a:r>
          </a:p>
          <a:p>
            <a:r>
              <a:rPr lang="en-US" sz="1400" dirty="0"/>
              <a:t>	Proceedings of the Twelfth ACM International Conference on Web Search and Data Mining WSDM ‘19. </a:t>
            </a:r>
          </a:p>
          <a:p>
            <a:r>
              <a:rPr lang="en-US" sz="1400" dirty="0"/>
              <a:t>	Association for Computing Machinery, New York, NY, USA, 627–635. </a:t>
            </a:r>
          </a:p>
          <a:p>
            <a:r>
              <a:rPr lang="en-US" sz="1400" dirty="0"/>
              <a:t>	DOI: </a:t>
            </a:r>
            <a:r>
              <a:rPr lang="en-US" sz="1400" dirty="0">
                <a:hlinkClick r:id="rId3"/>
              </a:rPr>
              <a:t>https://doi.org/10.1145/3289600.3291028</a:t>
            </a:r>
            <a:br>
              <a:rPr lang="en-US" sz="1400" dirty="0"/>
            </a:br>
            <a:endParaRPr lang="en-US" sz="1400" dirty="0"/>
          </a:p>
          <a:p>
            <a:r>
              <a:rPr lang="en-US" sz="1400" dirty="0"/>
              <a:t>Scerri, Simon &amp; </a:t>
            </a:r>
            <a:r>
              <a:rPr lang="en-US" sz="1400" dirty="0" err="1"/>
              <a:t>Gossen</a:t>
            </a:r>
            <a:r>
              <a:rPr lang="en-US" sz="1400" dirty="0"/>
              <a:t>, Gerhard &amp; Davis, Brian &amp; </a:t>
            </a:r>
            <a:r>
              <a:rPr lang="en-US" sz="1400" dirty="0" err="1"/>
              <a:t>Handschuh</a:t>
            </a:r>
            <a:r>
              <a:rPr lang="en-US" sz="1400" dirty="0"/>
              <a:t>, Siegfried.</a:t>
            </a:r>
          </a:p>
          <a:p>
            <a:r>
              <a:rPr lang="en-US" sz="1400" dirty="0"/>
              <a:t>	2010.</a:t>
            </a:r>
          </a:p>
          <a:p>
            <a:r>
              <a:rPr lang="en-US" sz="1400" dirty="0"/>
              <a:t>	Classifying Action Items for Semantic Email.</a:t>
            </a:r>
          </a:p>
          <a:p>
            <a:r>
              <a:rPr lang="en-US" sz="1400" dirty="0"/>
              <a:t>	Retrieved from </a:t>
            </a:r>
            <a:r>
              <a:rPr lang="en-US" sz="1400" dirty="0">
                <a:hlinkClick r:id="rId4"/>
              </a:rPr>
              <a:t>https://www.researchgate.net/publication/220746717_Classifying_Action_Items_for_Semantic_Email</a:t>
            </a:r>
            <a:endParaRPr lang="en-US" sz="1400" dirty="0"/>
          </a:p>
          <a:p>
            <a:r>
              <a:rPr lang="en-US" sz="1400" dirty="0"/>
              <a:t>	Retrieved on March 20, 2021</a:t>
            </a:r>
          </a:p>
          <a:p>
            <a:endParaRPr lang="en-US" sz="1400" dirty="0"/>
          </a:p>
        </p:txBody>
      </p:sp>
    </p:spTree>
    <p:extLst>
      <p:ext uri="{BB962C8B-B14F-4D97-AF65-F5344CB8AC3E}">
        <p14:creationId xmlns:p14="http://schemas.microsoft.com/office/powerpoint/2010/main" val="2856586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227E4-0745-4512-83FE-E214B809931F}"/>
              </a:ext>
            </a:extLst>
          </p:cNvPr>
          <p:cNvSpPr>
            <a:spLocks noGrp="1"/>
          </p:cNvSpPr>
          <p:nvPr>
            <p:ph type="title"/>
          </p:nvPr>
        </p:nvSpPr>
        <p:spPr/>
        <p:txBody>
          <a:bodyPr/>
          <a:lstStyle/>
          <a:p>
            <a:r>
              <a:rPr lang="en-US" dirty="0"/>
              <a:t>Full link addresses</a:t>
            </a:r>
          </a:p>
        </p:txBody>
      </p:sp>
      <p:sp>
        <p:nvSpPr>
          <p:cNvPr id="3" name="TextBox 2">
            <a:extLst>
              <a:ext uri="{FF2B5EF4-FFF2-40B4-BE49-F238E27FC236}">
                <a16:creationId xmlns:a16="http://schemas.microsoft.com/office/drawing/2014/main" id="{9CB1F472-6E9F-42DD-94C3-63EEF0EBC221}"/>
              </a:ext>
            </a:extLst>
          </p:cNvPr>
          <p:cNvSpPr txBox="1"/>
          <p:nvPr/>
        </p:nvSpPr>
        <p:spPr>
          <a:xfrm>
            <a:off x="0" y="2011680"/>
            <a:ext cx="8097217" cy="1815882"/>
          </a:xfrm>
          <a:prstGeom prst="rect">
            <a:avLst/>
          </a:prstGeom>
          <a:noFill/>
        </p:spPr>
        <p:txBody>
          <a:bodyPr wrap="none" rtlCol="0">
            <a:spAutoFit/>
          </a:bodyPr>
          <a:lstStyle/>
          <a:p>
            <a:r>
              <a:rPr lang="en-US" sz="1400" dirty="0"/>
              <a:t>NLTK: Natural Language Toolkit for Python   		</a:t>
            </a:r>
            <a:r>
              <a:rPr lang="en-US" sz="1400" dirty="0">
                <a:hlinkClick r:id="rId2"/>
              </a:rPr>
              <a:t>https://www.nltk.org/</a:t>
            </a:r>
            <a:endParaRPr lang="en-US" sz="1400" dirty="0"/>
          </a:p>
          <a:p>
            <a:r>
              <a:rPr lang="en-US" sz="1400" dirty="0"/>
              <a:t>SQLite								</a:t>
            </a:r>
            <a:r>
              <a:rPr lang="en-US" sz="1400" dirty="0">
                <a:hlinkClick r:id="rId3"/>
              </a:rPr>
              <a:t>https://www.sqlite.org/index.html</a:t>
            </a:r>
            <a:endParaRPr lang="en-US" sz="1400" dirty="0"/>
          </a:p>
          <a:p>
            <a:r>
              <a:rPr lang="en-US" sz="1400" dirty="0"/>
              <a:t>Doit 									</a:t>
            </a:r>
            <a:r>
              <a:rPr lang="en-US" sz="1400" dirty="0">
                <a:hlinkClick r:id="rId4"/>
              </a:rPr>
              <a:t>https://pydoit.org/</a:t>
            </a:r>
            <a:endParaRPr lang="en-US" sz="1400" dirty="0"/>
          </a:p>
          <a:p>
            <a:r>
              <a:rPr lang="en-US" sz="1400" dirty="0"/>
              <a:t>Pandas 								</a:t>
            </a:r>
            <a:r>
              <a:rPr lang="en-US" sz="1400" dirty="0">
                <a:hlinkClick r:id="rId5"/>
              </a:rPr>
              <a:t>https://pandas.pydata.org/</a:t>
            </a:r>
            <a:endParaRPr lang="en-US" sz="1400" dirty="0"/>
          </a:p>
          <a:p>
            <a:r>
              <a:rPr lang="en-US" sz="1400" dirty="0"/>
              <a:t>Numpy								</a:t>
            </a:r>
            <a:r>
              <a:rPr lang="en-US" sz="1400" dirty="0">
                <a:hlinkClick r:id="rId6"/>
              </a:rPr>
              <a:t>https://numpy.org/doc/stable/user/whatisnumpy.html</a:t>
            </a:r>
            <a:endParaRPr lang="en-US" sz="1400" dirty="0"/>
          </a:p>
          <a:p>
            <a:r>
              <a:rPr lang="en-US" sz="1400" dirty="0"/>
              <a:t>Numba								</a:t>
            </a:r>
            <a:r>
              <a:rPr lang="en-US" sz="1400" dirty="0">
                <a:hlinkClick r:id="rId7"/>
              </a:rPr>
              <a:t>https://numba.pydata.org</a:t>
            </a:r>
            <a:endParaRPr lang="en-US" sz="1400" dirty="0"/>
          </a:p>
          <a:p>
            <a:r>
              <a:rPr lang="en-US" sz="1400" dirty="0" err="1"/>
              <a:t>cURL</a:t>
            </a:r>
            <a:r>
              <a:rPr lang="en-US" sz="1400" dirty="0"/>
              <a:t>									</a:t>
            </a:r>
            <a:r>
              <a:rPr lang="en-US" sz="1400" dirty="0">
                <a:hlinkClick r:id="rId8"/>
              </a:rPr>
              <a:t>https://curl.se/</a:t>
            </a:r>
            <a:endParaRPr lang="en-US" sz="1400" dirty="0"/>
          </a:p>
          <a:p>
            <a:r>
              <a:rPr lang="en-US" sz="1400" dirty="0"/>
              <a:t>Blast									</a:t>
            </a:r>
            <a:r>
              <a:rPr lang="en-US" sz="1400" dirty="0">
                <a:hlinkClick r:id="rId9"/>
              </a:rPr>
              <a:t>https://github.com/mosuka/blast</a:t>
            </a:r>
            <a:endParaRPr lang="en-US" sz="1400" dirty="0"/>
          </a:p>
        </p:txBody>
      </p:sp>
    </p:spTree>
    <p:extLst>
      <p:ext uri="{BB962C8B-B14F-4D97-AF65-F5344CB8AC3E}">
        <p14:creationId xmlns:p14="http://schemas.microsoft.com/office/powerpoint/2010/main" val="3151399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00BB8-847C-4C92-B89D-38047D4FC2EB}"/>
              </a:ext>
            </a:extLst>
          </p:cNvPr>
          <p:cNvSpPr>
            <a:spLocks noGrp="1"/>
          </p:cNvSpPr>
          <p:nvPr>
            <p:ph type="title"/>
          </p:nvPr>
        </p:nvSpPr>
        <p:spPr/>
        <p:txBody>
          <a:bodyPr/>
          <a:lstStyle/>
          <a:p>
            <a:r>
              <a:rPr lang="en-US" dirty="0"/>
              <a:t>Existing TOOLs sharing our objectives</a:t>
            </a:r>
          </a:p>
        </p:txBody>
      </p:sp>
      <p:sp>
        <p:nvSpPr>
          <p:cNvPr id="3" name="TextBox 2">
            <a:extLst>
              <a:ext uri="{FF2B5EF4-FFF2-40B4-BE49-F238E27FC236}">
                <a16:creationId xmlns:a16="http://schemas.microsoft.com/office/drawing/2014/main" id="{FBF0257F-B706-4850-BA81-509214772E19}"/>
              </a:ext>
            </a:extLst>
          </p:cNvPr>
          <p:cNvSpPr txBox="1"/>
          <p:nvPr/>
        </p:nvSpPr>
        <p:spPr>
          <a:xfrm>
            <a:off x="1097280" y="2708476"/>
            <a:ext cx="8879162" cy="1200329"/>
          </a:xfrm>
          <a:prstGeom prst="rect">
            <a:avLst/>
          </a:prstGeom>
          <a:noFill/>
        </p:spPr>
        <p:txBody>
          <a:bodyPr wrap="none" rtlCol="0">
            <a:spAutoFit/>
          </a:bodyPr>
          <a:lstStyle/>
          <a:p>
            <a:r>
              <a:rPr lang="en-US" dirty="0">
                <a:hlinkClick r:id="rId3"/>
              </a:rPr>
              <a:t>Melusine:  An open source tool for performing automated classification of email messages.</a:t>
            </a:r>
          </a:p>
          <a:p>
            <a:r>
              <a:rPr lang="en-US" dirty="0">
                <a:hlinkClick r:id="rId3"/>
              </a:rPr>
              <a:t>https://github.com/MAIF/melusine/blob/master/melusine/models/attention_model.py</a:t>
            </a:r>
            <a:endParaRPr lang="en-US" dirty="0"/>
          </a:p>
          <a:p>
            <a:endParaRPr lang="en-US" dirty="0"/>
          </a:p>
          <a:p>
            <a:endParaRPr lang="en-US" dirty="0"/>
          </a:p>
        </p:txBody>
      </p:sp>
    </p:spTree>
    <p:extLst>
      <p:ext uri="{BB962C8B-B14F-4D97-AF65-F5344CB8AC3E}">
        <p14:creationId xmlns:p14="http://schemas.microsoft.com/office/powerpoint/2010/main" val="3836715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8049BB3-ACA1-4E3A-A56A-8A74B3465D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08" b="2"/>
          <a:stretch/>
        </p:blipFill>
        <p:spPr bwMode="auto">
          <a:xfrm>
            <a:off x="0" y="560910"/>
            <a:ext cx="5809741" cy="5175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6B71116-FD59-494D-9331-677ADF893F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67" r="341" b="2"/>
          <a:stretch/>
        </p:blipFill>
        <p:spPr bwMode="auto">
          <a:xfrm>
            <a:off x="6602619" y="170741"/>
            <a:ext cx="5431277" cy="55656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8537EF-EEA4-4705-8B1B-E1D7DBF51D7B}"/>
              </a:ext>
            </a:extLst>
          </p:cNvPr>
          <p:cNvSpPr>
            <a:spLocks noGrp="1"/>
          </p:cNvSpPr>
          <p:nvPr>
            <p:ph type="title"/>
          </p:nvPr>
        </p:nvSpPr>
        <p:spPr>
          <a:xfrm>
            <a:off x="-99222" y="0"/>
            <a:ext cx="10058400" cy="795113"/>
          </a:xfrm>
        </p:spPr>
        <p:txBody>
          <a:bodyPr/>
          <a:lstStyle/>
          <a:p>
            <a:r>
              <a:rPr lang="en-US" dirty="0"/>
              <a:t>Email Classification</a:t>
            </a:r>
          </a:p>
        </p:txBody>
      </p:sp>
      <p:sp>
        <p:nvSpPr>
          <p:cNvPr id="3" name="Content Placeholder 2">
            <a:extLst>
              <a:ext uri="{FF2B5EF4-FFF2-40B4-BE49-F238E27FC236}">
                <a16:creationId xmlns:a16="http://schemas.microsoft.com/office/drawing/2014/main" id="{B8B5328B-D77D-4D8A-82BA-2DF35AD8DD55}"/>
              </a:ext>
            </a:extLst>
          </p:cNvPr>
          <p:cNvSpPr>
            <a:spLocks noGrp="1"/>
          </p:cNvSpPr>
          <p:nvPr>
            <p:ph idx="1"/>
          </p:nvPr>
        </p:nvSpPr>
        <p:spPr>
          <a:xfrm>
            <a:off x="696652" y="5054973"/>
            <a:ext cx="4124526" cy="681441"/>
          </a:xfrm>
        </p:spPr>
        <p:txBody>
          <a:bodyPr>
            <a:normAutofit/>
          </a:bodyPr>
          <a:lstStyle/>
          <a:p>
            <a:r>
              <a:rPr lang="en-US" dirty="0"/>
              <a:t>Bayesian Hierarchical clustering (BHC)</a:t>
            </a:r>
          </a:p>
        </p:txBody>
      </p:sp>
    </p:spTree>
    <p:extLst>
      <p:ext uri="{BB962C8B-B14F-4D97-AF65-F5344CB8AC3E}">
        <p14:creationId xmlns:p14="http://schemas.microsoft.com/office/powerpoint/2010/main" val="3017815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1A2284-1828-44A1-B96D-6818C4C070ED}"/>
              </a:ext>
            </a:extLst>
          </p:cNvPr>
          <p:cNvSpPr>
            <a:spLocks noGrp="1"/>
          </p:cNvSpPr>
          <p:nvPr>
            <p:ph type="title"/>
          </p:nvPr>
        </p:nvSpPr>
        <p:spPr/>
        <p:txBody>
          <a:bodyPr/>
          <a:lstStyle/>
          <a:p>
            <a:r>
              <a:rPr lang="en-US" dirty="0"/>
              <a:t>What </a:t>
            </a:r>
            <a:r>
              <a:rPr lang="en-US" b="1" dirty="0"/>
              <a:t>ARE </a:t>
            </a:r>
            <a:r>
              <a:rPr lang="en-US" dirty="0"/>
              <a:t>Tasks</a:t>
            </a:r>
          </a:p>
        </p:txBody>
      </p:sp>
      <p:sp>
        <p:nvSpPr>
          <p:cNvPr id="4" name="TextBox 3">
            <a:extLst>
              <a:ext uri="{FF2B5EF4-FFF2-40B4-BE49-F238E27FC236}">
                <a16:creationId xmlns:a16="http://schemas.microsoft.com/office/drawing/2014/main" id="{370BFD56-B037-4ACD-B15C-4CA6AFC54CCC}"/>
              </a:ext>
            </a:extLst>
          </p:cNvPr>
          <p:cNvSpPr txBox="1"/>
          <p:nvPr/>
        </p:nvSpPr>
        <p:spPr>
          <a:xfrm>
            <a:off x="1451579" y="2336800"/>
            <a:ext cx="9005927" cy="1477328"/>
          </a:xfrm>
          <a:prstGeom prst="rect">
            <a:avLst/>
          </a:prstGeom>
          <a:noFill/>
        </p:spPr>
        <p:txBody>
          <a:bodyPr wrap="none" rtlCol="0">
            <a:spAutoFit/>
          </a:bodyPr>
          <a:lstStyle/>
          <a:p>
            <a:r>
              <a:rPr lang="en-US" b="0" i="1" dirty="0">
                <a:effectLst/>
                <a:latin typeface="-apple-system"/>
              </a:rPr>
              <a:t>“doit</a:t>
            </a:r>
            <a:r>
              <a:rPr lang="en-US" b="0" i="0" dirty="0">
                <a:effectLst/>
                <a:latin typeface="-apple-system"/>
              </a:rPr>
              <a:t> is all about automating task dependency management and execution. </a:t>
            </a:r>
          </a:p>
          <a:p>
            <a:r>
              <a:rPr lang="en-US" b="0" i="0" dirty="0">
                <a:effectLst/>
                <a:latin typeface="-apple-system"/>
              </a:rPr>
              <a:t>Tasks can execute external shell commands/scripts or python functions (actually any callable). </a:t>
            </a:r>
          </a:p>
          <a:p>
            <a:r>
              <a:rPr lang="en-US" b="0" i="0" dirty="0">
                <a:effectLst/>
                <a:latin typeface="-apple-system"/>
              </a:rPr>
              <a:t>So, a task can be anything you can code :)”</a:t>
            </a:r>
          </a:p>
          <a:p>
            <a:endParaRPr lang="en-US" dirty="0">
              <a:latin typeface="-apple-system"/>
            </a:endParaRPr>
          </a:p>
          <a:p>
            <a:pPr algn="r"/>
            <a:r>
              <a:rPr lang="en-US" dirty="0"/>
              <a:t>From: https://pydoit.org/tasks.html</a:t>
            </a:r>
          </a:p>
        </p:txBody>
      </p:sp>
    </p:spTree>
    <p:extLst>
      <p:ext uri="{BB962C8B-B14F-4D97-AF65-F5344CB8AC3E}">
        <p14:creationId xmlns:p14="http://schemas.microsoft.com/office/powerpoint/2010/main" val="3905904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F1D5-AF96-4AE9-B888-1365160311CE}"/>
              </a:ext>
            </a:extLst>
          </p:cNvPr>
          <p:cNvSpPr>
            <a:spLocks noGrp="1"/>
          </p:cNvSpPr>
          <p:nvPr>
            <p:ph type="title" idx="4294967295"/>
          </p:nvPr>
        </p:nvSpPr>
        <p:spPr>
          <a:xfrm>
            <a:off x="0" y="122238"/>
            <a:ext cx="9602788" cy="1047750"/>
          </a:xfrm>
        </p:spPr>
        <p:txBody>
          <a:bodyPr/>
          <a:lstStyle/>
          <a:p>
            <a:r>
              <a:rPr lang="en-US" dirty="0"/>
              <a:t>Tasks defined in this project:</a:t>
            </a:r>
          </a:p>
        </p:txBody>
      </p:sp>
      <p:pic>
        <p:nvPicPr>
          <p:cNvPr id="10" name="Picture 9">
            <a:extLst>
              <a:ext uri="{FF2B5EF4-FFF2-40B4-BE49-F238E27FC236}">
                <a16:creationId xmlns:a16="http://schemas.microsoft.com/office/drawing/2014/main" id="{04C3137F-BD5F-45EF-B9B4-474183C7946A}"/>
              </a:ext>
            </a:extLst>
          </p:cNvPr>
          <p:cNvPicPr>
            <a:picLocks noChangeAspect="1"/>
          </p:cNvPicPr>
          <p:nvPr/>
        </p:nvPicPr>
        <p:blipFill>
          <a:blip r:embed="rId2"/>
          <a:stretch>
            <a:fillRect/>
          </a:stretch>
        </p:blipFill>
        <p:spPr>
          <a:xfrm>
            <a:off x="568326" y="1616353"/>
            <a:ext cx="6457950" cy="4476750"/>
          </a:xfrm>
          <a:prstGeom prst="rect">
            <a:avLst/>
          </a:prstGeom>
        </p:spPr>
      </p:pic>
      <p:sp>
        <p:nvSpPr>
          <p:cNvPr id="11" name="TextBox 10">
            <a:extLst>
              <a:ext uri="{FF2B5EF4-FFF2-40B4-BE49-F238E27FC236}">
                <a16:creationId xmlns:a16="http://schemas.microsoft.com/office/drawing/2014/main" id="{A9A9F216-25CD-4ABA-9DD4-31A85629D15B}"/>
              </a:ext>
            </a:extLst>
          </p:cNvPr>
          <p:cNvSpPr txBox="1"/>
          <p:nvPr/>
        </p:nvSpPr>
        <p:spPr>
          <a:xfrm>
            <a:off x="6934883" y="1683306"/>
            <a:ext cx="2084610" cy="369332"/>
          </a:xfrm>
          <a:prstGeom prst="rect">
            <a:avLst/>
          </a:prstGeom>
          <a:noFill/>
        </p:spPr>
        <p:txBody>
          <a:bodyPr wrap="none" rtlCol="0">
            <a:spAutoFit/>
          </a:bodyPr>
          <a:lstStyle/>
          <a:p>
            <a:r>
              <a:rPr lang="en-US" dirty="0"/>
              <a:t>&lt;- Primary module</a:t>
            </a:r>
          </a:p>
        </p:txBody>
      </p:sp>
      <p:sp>
        <p:nvSpPr>
          <p:cNvPr id="12" name="TextBox 11">
            <a:extLst>
              <a:ext uri="{FF2B5EF4-FFF2-40B4-BE49-F238E27FC236}">
                <a16:creationId xmlns:a16="http://schemas.microsoft.com/office/drawing/2014/main" id="{7ABC3384-6781-40D4-94B8-69A2431B17BB}"/>
              </a:ext>
            </a:extLst>
          </p:cNvPr>
          <p:cNvSpPr txBox="1"/>
          <p:nvPr/>
        </p:nvSpPr>
        <p:spPr>
          <a:xfrm>
            <a:off x="6934883" y="2636222"/>
            <a:ext cx="2084610" cy="369332"/>
          </a:xfrm>
          <a:prstGeom prst="rect">
            <a:avLst/>
          </a:prstGeom>
          <a:noFill/>
        </p:spPr>
        <p:txBody>
          <a:bodyPr wrap="none" rtlCol="0">
            <a:spAutoFit/>
          </a:bodyPr>
          <a:lstStyle/>
          <a:p>
            <a:r>
              <a:rPr lang="en-US" dirty="0"/>
              <a:t>&lt;- Primary module</a:t>
            </a:r>
          </a:p>
        </p:txBody>
      </p:sp>
      <p:sp>
        <p:nvSpPr>
          <p:cNvPr id="14" name="TextBox 13">
            <a:extLst>
              <a:ext uri="{FF2B5EF4-FFF2-40B4-BE49-F238E27FC236}">
                <a16:creationId xmlns:a16="http://schemas.microsoft.com/office/drawing/2014/main" id="{96D6D7DD-FDCA-4FCB-9948-FCB6C80365C6}"/>
              </a:ext>
            </a:extLst>
          </p:cNvPr>
          <p:cNvSpPr txBox="1"/>
          <p:nvPr/>
        </p:nvSpPr>
        <p:spPr>
          <a:xfrm>
            <a:off x="6934883" y="3499267"/>
            <a:ext cx="2084610" cy="369332"/>
          </a:xfrm>
          <a:prstGeom prst="rect">
            <a:avLst/>
          </a:prstGeom>
          <a:noFill/>
        </p:spPr>
        <p:txBody>
          <a:bodyPr wrap="none" rtlCol="0">
            <a:spAutoFit/>
          </a:bodyPr>
          <a:lstStyle/>
          <a:p>
            <a:r>
              <a:rPr lang="en-US" dirty="0"/>
              <a:t>&lt;- Primary module</a:t>
            </a:r>
          </a:p>
        </p:txBody>
      </p:sp>
      <p:sp>
        <p:nvSpPr>
          <p:cNvPr id="15" name="TextBox 14">
            <a:extLst>
              <a:ext uri="{FF2B5EF4-FFF2-40B4-BE49-F238E27FC236}">
                <a16:creationId xmlns:a16="http://schemas.microsoft.com/office/drawing/2014/main" id="{CFFF8D40-0132-4BB2-839A-BB802FFADF69}"/>
              </a:ext>
            </a:extLst>
          </p:cNvPr>
          <p:cNvSpPr txBox="1"/>
          <p:nvPr/>
        </p:nvSpPr>
        <p:spPr>
          <a:xfrm>
            <a:off x="6934883" y="4371349"/>
            <a:ext cx="4014240" cy="369332"/>
          </a:xfrm>
          <a:prstGeom prst="rect">
            <a:avLst/>
          </a:prstGeom>
          <a:noFill/>
        </p:spPr>
        <p:txBody>
          <a:bodyPr wrap="none" rtlCol="0">
            <a:spAutoFit/>
          </a:bodyPr>
          <a:lstStyle/>
          <a:p>
            <a:r>
              <a:rPr lang="en-US" dirty="0"/>
              <a:t>&lt;- Utility task specific to this project</a:t>
            </a:r>
          </a:p>
        </p:txBody>
      </p:sp>
      <p:sp>
        <p:nvSpPr>
          <p:cNvPr id="16" name="TextBox 15">
            <a:extLst>
              <a:ext uri="{FF2B5EF4-FFF2-40B4-BE49-F238E27FC236}">
                <a16:creationId xmlns:a16="http://schemas.microsoft.com/office/drawing/2014/main" id="{4C229319-DF4F-475A-973E-1DA2FC460AD6}"/>
              </a:ext>
            </a:extLst>
          </p:cNvPr>
          <p:cNvSpPr txBox="1"/>
          <p:nvPr/>
        </p:nvSpPr>
        <p:spPr>
          <a:xfrm>
            <a:off x="6934883" y="5324265"/>
            <a:ext cx="4014240" cy="369332"/>
          </a:xfrm>
          <a:prstGeom prst="rect">
            <a:avLst/>
          </a:prstGeom>
          <a:noFill/>
        </p:spPr>
        <p:txBody>
          <a:bodyPr wrap="none" rtlCol="0">
            <a:spAutoFit/>
          </a:bodyPr>
          <a:lstStyle/>
          <a:p>
            <a:r>
              <a:rPr lang="en-US" dirty="0"/>
              <a:t>&lt;- Utility task specific to this project</a:t>
            </a:r>
          </a:p>
        </p:txBody>
      </p:sp>
    </p:spTree>
    <p:extLst>
      <p:ext uri="{BB962C8B-B14F-4D97-AF65-F5344CB8AC3E}">
        <p14:creationId xmlns:p14="http://schemas.microsoft.com/office/powerpoint/2010/main" val="2775731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D5FD13B3-3F58-4777-997E-5447AA079D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2" name="Straight Connector 71">
              <a:extLst>
                <a:ext uri="{FF2B5EF4-FFF2-40B4-BE49-F238E27FC236}">
                  <a16:creationId xmlns:a16="http://schemas.microsoft.com/office/drawing/2014/main" id="{EFE7BD20-6D81-4370-9DB7-04C9B4E9FC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E08F0ECF-D673-4442-A82C-CDA64905A9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74" name="Rectangle 23">
              <a:extLst>
                <a:ext uri="{FF2B5EF4-FFF2-40B4-BE49-F238E27FC236}">
                  <a16:creationId xmlns:a16="http://schemas.microsoft.com/office/drawing/2014/main" id="{2AF8E598-80EA-41AD-A0F3-9543D601A0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5">
              <a:extLst>
                <a:ext uri="{FF2B5EF4-FFF2-40B4-BE49-F238E27FC236}">
                  <a16:creationId xmlns:a16="http://schemas.microsoft.com/office/drawing/2014/main" id="{AC7D6F9C-7670-4ACC-ACE1-A6BD24F5C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FF420142-D3AA-46D3-A3A5-250686CD7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7">
              <a:extLst>
                <a:ext uri="{FF2B5EF4-FFF2-40B4-BE49-F238E27FC236}">
                  <a16:creationId xmlns:a16="http://schemas.microsoft.com/office/drawing/2014/main" id="{051037D6-83DE-41D6-9103-84ABD0FEE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8">
              <a:extLst>
                <a:ext uri="{FF2B5EF4-FFF2-40B4-BE49-F238E27FC236}">
                  <a16:creationId xmlns:a16="http://schemas.microsoft.com/office/drawing/2014/main" id="{FCAED6F3-E1FA-489A-A2B1-E97972EB4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9">
              <a:extLst>
                <a:ext uri="{FF2B5EF4-FFF2-40B4-BE49-F238E27FC236}">
                  <a16:creationId xmlns:a16="http://schemas.microsoft.com/office/drawing/2014/main" id="{AA247423-55F2-4D5D-806A-BE33BE6B1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Isosceles Triangle 79">
              <a:extLst>
                <a:ext uri="{FF2B5EF4-FFF2-40B4-BE49-F238E27FC236}">
                  <a16:creationId xmlns:a16="http://schemas.microsoft.com/office/drawing/2014/main" id="{B2FE1F39-B712-4260-8DA6-3B6A941028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0259AF7F-DAB9-4EE7-BBEF-7B961E5CF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0F9EB8E-2AA4-42E8-AA5D-3FDE0DFBBE31}"/>
              </a:ext>
            </a:extLst>
          </p:cNvPr>
          <p:cNvSpPr>
            <a:spLocks noGrp="1"/>
          </p:cNvSpPr>
          <p:nvPr>
            <p:ph type="title"/>
          </p:nvPr>
        </p:nvSpPr>
        <p:spPr>
          <a:xfrm>
            <a:off x="126700" y="1544819"/>
            <a:ext cx="8379347" cy="638175"/>
          </a:xfrm>
        </p:spPr>
        <p:txBody>
          <a:bodyPr vert="horz" lIns="91440" tIns="45720" rIns="91440" bIns="45720" rtlCol="0" anchor="t">
            <a:normAutofit/>
          </a:bodyPr>
          <a:lstStyle/>
          <a:p>
            <a:pPr>
              <a:lnSpc>
                <a:spcPct val="90000"/>
              </a:lnSpc>
            </a:pPr>
            <a:r>
              <a:rPr lang="en-US" sz="1600" i="0" dirty="0">
                <a:effectLst/>
              </a:rPr>
              <a:t>H</a:t>
            </a:r>
            <a:r>
              <a:rPr lang="en-US" sz="1600" i="0" dirty="0">
                <a:solidFill>
                  <a:schemeClr val="tx1"/>
                </a:solidFill>
                <a:effectLst/>
              </a:rPr>
              <a:t>elp people invest their time and energy into new ideas and stronger human connections by separating and opening the computational tools to analyze their inbox.</a:t>
            </a:r>
            <a:endParaRPr lang="en-US" sz="2000" cap="none" dirty="0"/>
          </a:p>
        </p:txBody>
      </p:sp>
      <p:sp>
        <p:nvSpPr>
          <p:cNvPr id="4" name="TextBox 3">
            <a:extLst>
              <a:ext uri="{FF2B5EF4-FFF2-40B4-BE49-F238E27FC236}">
                <a16:creationId xmlns:a16="http://schemas.microsoft.com/office/drawing/2014/main" id="{8AEB8F4D-E9FB-4540-8B1E-E1C5C0A49870}"/>
              </a:ext>
            </a:extLst>
          </p:cNvPr>
          <p:cNvSpPr txBox="1"/>
          <p:nvPr/>
        </p:nvSpPr>
        <p:spPr>
          <a:xfrm>
            <a:off x="90940" y="6410963"/>
            <a:ext cx="5572067" cy="447037"/>
          </a:xfrm>
          <a:prstGeom prst="rect">
            <a:avLst/>
          </a:prstGeom>
        </p:spPr>
        <p:txBody>
          <a:bodyPr vert="horz" lIns="91440" tIns="45720" rIns="91440" bIns="45720" rtlCol="0">
            <a:normAutofit lnSpcReduction="10000"/>
          </a:bodyPr>
          <a:lstStyle/>
          <a:p>
            <a:pPr>
              <a:spcBef>
                <a:spcPts val="1000"/>
              </a:spcBef>
              <a:buClr>
                <a:schemeClr val="accent1"/>
              </a:buClr>
              <a:buSzPct val="80000"/>
            </a:pPr>
            <a:r>
              <a:rPr lang="en-US" sz="800" dirty="0">
                <a:solidFill>
                  <a:schemeClr val="tx1">
                    <a:lumMod val="75000"/>
                    <a:lumOff val="25000"/>
                  </a:schemeClr>
                </a:solidFill>
              </a:rPr>
              <a:t>Photo from: </a:t>
            </a:r>
          </a:p>
          <a:p>
            <a:pPr>
              <a:spcBef>
                <a:spcPts val="1000"/>
              </a:spcBef>
              <a:buClr>
                <a:schemeClr val="accent1"/>
              </a:buClr>
              <a:buSzPct val="80000"/>
            </a:pPr>
            <a:r>
              <a:rPr lang="en-US" sz="8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https://www.craftyourcontent.com/wp-content/uploads/2017/05/The-Future-of-Writing-With-Robots-1024x379.png</a:t>
            </a:r>
            <a:endParaRPr lang="en-US" sz="800" dirty="0">
              <a:solidFill>
                <a:schemeClr val="tx1">
                  <a:lumMod val="75000"/>
                  <a:lumOff val="25000"/>
                </a:schemeClr>
              </a:solidFill>
            </a:endParaRPr>
          </a:p>
          <a:p>
            <a:pPr>
              <a:spcBef>
                <a:spcPts val="1000"/>
              </a:spcBef>
              <a:buClr>
                <a:schemeClr val="accent1"/>
              </a:buClr>
              <a:buSzPct val="80000"/>
            </a:pPr>
            <a:endParaRPr lang="en-US" sz="800" dirty="0">
              <a:solidFill>
                <a:schemeClr val="tx1">
                  <a:lumMod val="75000"/>
                  <a:lumOff val="25000"/>
                </a:schemeClr>
              </a:solidFill>
            </a:endParaRPr>
          </a:p>
        </p:txBody>
      </p:sp>
      <p:pic>
        <p:nvPicPr>
          <p:cNvPr id="1026" name="Picture 2" descr="The Future of Writing, With Robots - Craft Your Content">
            <a:extLst>
              <a:ext uri="{FF2B5EF4-FFF2-40B4-BE49-F238E27FC236}">
                <a16:creationId xmlns:a16="http://schemas.microsoft.com/office/drawing/2014/main" id="{6AD7F3A8-4F9A-44C5-845D-50136CF15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565" r="24358" b="-1"/>
          <a:stretch/>
        </p:blipFill>
        <p:spPr bwMode="auto">
          <a:xfrm>
            <a:off x="172298" y="2548467"/>
            <a:ext cx="5409352" cy="388236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ands Typing Images, Stock Photos &amp; Vectors | Shutterstock">
            <a:extLst>
              <a:ext uri="{FF2B5EF4-FFF2-40B4-BE49-F238E27FC236}">
                <a16:creationId xmlns:a16="http://schemas.microsoft.com/office/drawing/2014/main" id="{35AED079-854F-4BFC-936B-4D12A8FB246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7251"/>
          <a:stretch/>
        </p:blipFill>
        <p:spPr bwMode="auto">
          <a:xfrm>
            <a:off x="6151150" y="2523664"/>
            <a:ext cx="5815103" cy="38722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DE3215-458B-4B05-938A-7B6768DDDBA7}"/>
              </a:ext>
            </a:extLst>
          </p:cNvPr>
          <p:cNvSpPr txBox="1"/>
          <p:nvPr/>
        </p:nvSpPr>
        <p:spPr>
          <a:xfrm>
            <a:off x="71078" y="2182994"/>
            <a:ext cx="1553630" cy="369332"/>
          </a:xfrm>
          <a:prstGeom prst="rect">
            <a:avLst/>
          </a:prstGeom>
          <a:noFill/>
        </p:spPr>
        <p:txBody>
          <a:bodyPr wrap="none" rtlCol="0">
            <a:spAutoFit/>
          </a:bodyPr>
          <a:lstStyle/>
          <a:p>
            <a:r>
              <a:rPr lang="en-US" sz="1800" cap="none" dirty="0">
                <a:solidFill>
                  <a:srgbClr val="FF0000"/>
                </a:solidFill>
              </a:rPr>
              <a:t>G</a:t>
            </a:r>
            <a:r>
              <a:rPr lang="en-US" sz="1800" cap="none" dirty="0">
                <a:solidFill>
                  <a:srgbClr val="00B0F0"/>
                </a:solidFill>
              </a:rPr>
              <a:t>o from this:</a:t>
            </a:r>
            <a:endParaRPr lang="en-US" dirty="0">
              <a:solidFill>
                <a:srgbClr val="00B0F0"/>
              </a:solidFill>
            </a:endParaRPr>
          </a:p>
        </p:txBody>
      </p:sp>
      <p:sp>
        <p:nvSpPr>
          <p:cNvPr id="18" name="TextBox 17">
            <a:extLst>
              <a:ext uri="{FF2B5EF4-FFF2-40B4-BE49-F238E27FC236}">
                <a16:creationId xmlns:a16="http://schemas.microsoft.com/office/drawing/2014/main" id="{F1D2054C-BC1A-4355-A147-00E46EF034A8}"/>
              </a:ext>
            </a:extLst>
          </p:cNvPr>
          <p:cNvSpPr txBox="1"/>
          <p:nvPr/>
        </p:nvSpPr>
        <p:spPr>
          <a:xfrm>
            <a:off x="6104648" y="2182994"/>
            <a:ext cx="944618" cy="369332"/>
          </a:xfrm>
          <a:prstGeom prst="rect">
            <a:avLst/>
          </a:prstGeom>
          <a:noFill/>
        </p:spPr>
        <p:txBody>
          <a:bodyPr wrap="none" rtlCol="0">
            <a:spAutoFit/>
          </a:bodyPr>
          <a:lstStyle/>
          <a:p>
            <a:r>
              <a:rPr lang="en-US" sz="1800" cap="none" dirty="0">
                <a:solidFill>
                  <a:srgbClr val="FF0000"/>
                </a:solidFill>
              </a:rPr>
              <a:t>T</a:t>
            </a:r>
            <a:r>
              <a:rPr lang="en-US" sz="1800" cap="none" dirty="0">
                <a:solidFill>
                  <a:srgbClr val="00B0F0"/>
                </a:solidFill>
              </a:rPr>
              <a:t>o this:</a:t>
            </a:r>
            <a:endParaRPr lang="en-US" dirty="0">
              <a:solidFill>
                <a:srgbClr val="00B0F0"/>
              </a:solidFill>
            </a:endParaRPr>
          </a:p>
        </p:txBody>
      </p:sp>
      <p:sp>
        <p:nvSpPr>
          <p:cNvPr id="19" name="TextBox 18">
            <a:extLst>
              <a:ext uri="{FF2B5EF4-FFF2-40B4-BE49-F238E27FC236}">
                <a16:creationId xmlns:a16="http://schemas.microsoft.com/office/drawing/2014/main" id="{27BEFF6C-6F82-4665-9DF2-3A0751CDF3A4}"/>
              </a:ext>
            </a:extLst>
          </p:cNvPr>
          <p:cNvSpPr txBox="1"/>
          <p:nvPr/>
        </p:nvSpPr>
        <p:spPr>
          <a:xfrm>
            <a:off x="6204599" y="6379035"/>
            <a:ext cx="5815103" cy="478965"/>
          </a:xfrm>
          <a:prstGeom prst="rect">
            <a:avLst/>
          </a:prstGeom>
        </p:spPr>
        <p:txBody>
          <a:bodyPr vert="horz" lIns="91440" tIns="45720" rIns="91440" bIns="45720" rtlCol="0">
            <a:noAutofit/>
          </a:bodyPr>
          <a:lstStyle/>
          <a:p>
            <a:pPr>
              <a:spcBef>
                <a:spcPts val="1000"/>
              </a:spcBef>
              <a:buClr>
                <a:schemeClr val="accent1"/>
              </a:buClr>
              <a:buSzPct val="80000"/>
            </a:pPr>
            <a:r>
              <a:rPr lang="en-US" sz="900" dirty="0">
                <a:solidFill>
                  <a:schemeClr val="tx1">
                    <a:lumMod val="75000"/>
                    <a:lumOff val="25000"/>
                  </a:schemeClr>
                </a:solidFill>
              </a:rPr>
              <a:t>Photo from:</a:t>
            </a:r>
          </a:p>
          <a:p>
            <a:pPr>
              <a:spcBef>
                <a:spcPts val="1000"/>
              </a:spcBef>
              <a:buClr>
                <a:schemeClr val="accent1"/>
              </a:buClr>
              <a:buSzPct val="80000"/>
            </a:pPr>
            <a:r>
              <a:rPr lang="en-US" sz="900" dirty="0">
                <a:solidFill>
                  <a:schemeClr val="tx1">
                    <a:lumMod val="75000"/>
                    <a:lumOff val="25000"/>
                  </a:schemeClr>
                </a:solidFill>
              </a:rPr>
              <a:t> </a:t>
            </a:r>
            <a:r>
              <a:rPr lang="en-US" sz="900" dirty="0">
                <a:solidFill>
                  <a:schemeClr val="tx1">
                    <a:lumMod val="75000"/>
                    <a:lumOff val="25000"/>
                  </a:schemeClr>
                </a:solidFill>
                <a:hlinkClick r:id="rId6">
                  <a:extLst>
                    <a:ext uri="{A12FA001-AC4F-418D-AE19-62706E023703}">
                      <ahyp:hlinkClr xmlns:ahyp="http://schemas.microsoft.com/office/drawing/2018/hyperlinkcolor" val="tx"/>
                    </a:ext>
                  </a:extLst>
                </a:hlinkClick>
              </a:rPr>
              <a:t>https://www.shutterstock.com/image-photo/close-african-business-man-hands-working-1460065946</a:t>
            </a:r>
            <a:r>
              <a:rPr lang="en-US" sz="900" dirty="0">
                <a:solidFill>
                  <a:schemeClr val="tx1">
                    <a:lumMod val="75000"/>
                    <a:lumOff val="25000"/>
                  </a:schemeClr>
                </a:solidFill>
              </a:rPr>
              <a:t> </a:t>
            </a:r>
          </a:p>
        </p:txBody>
      </p:sp>
      <p:sp>
        <p:nvSpPr>
          <p:cNvPr id="20" name="Title 1">
            <a:extLst>
              <a:ext uri="{FF2B5EF4-FFF2-40B4-BE49-F238E27FC236}">
                <a16:creationId xmlns:a16="http://schemas.microsoft.com/office/drawing/2014/main" id="{B826DB65-1B97-4ED0-B8D8-F1C3383E6704}"/>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Introduction: </a:t>
            </a:r>
            <a:r>
              <a:rPr lang="en-US" sz="2400" dirty="0">
                <a:solidFill>
                  <a:schemeClr val="tx1"/>
                </a:solidFill>
              </a:rPr>
              <a:t>End Goal</a:t>
            </a:r>
          </a:p>
        </p:txBody>
      </p:sp>
    </p:spTree>
    <p:extLst>
      <p:ext uri="{BB962C8B-B14F-4D97-AF65-F5344CB8AC3E}">
        <p14:creationId xmlns:p14="http://schemas.microsoft.com/office/powerpoint/2010/main" val="1643086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97825F-342A-46C4-81DE-7B7DAD1C8F2E}"/>
              </a:ext>
            </a:extLst>
          </p:cNvPr>
          <p:cNvSpPr txBox="1"/>
          <p:nvPr/>
        </p:nvSpPr>
        <p:spPr>
          <a:xfrm>
            <a:off x="126700" y="2505670"/>
            <a:ext cx="8961226" cy="1846659"/>
          </a:xfrm>
          <a:prstGeom prst="rect">
            <a:avLst/>
          </a:prstGeom>
          <a:noFill/>
        </p:spPr>
        <p:txBody>
          <a:bodyPr wrap="square" rtlCol="0">
            <a:spAutoFit/>
          </a:bodyPr>
          <a:lstStyle/>
          <a:p>
            <a:r>
              <a:rPr lang="en-US" b="1" dirty="0">
                <a:solidFill>
                  <a:srgbClr val="FF0000"/>
                </a:solidFill>
              </a:rPr>
              <a:t>L</a:t>
            </a:r>
            <a:r>
              <a:rPr lang="en-US" b="1" dirty="0">
                <a:solidFill>
                  <a:srgbClr val="00B0F0"/>
                </a:solidFill>
              </a:rPr>
              <a:t>et Humans be Human:</a:t>
            </a:r>
          </a:p>
          <a:p>
            <a:endParaRPr lang="en-US" sz="1600" dirty="0"/>
          </a:p>
          <a:p>
            <a:pPr marL="285750" indent="-285750">
              <a:buFont typeface="Arial" panose="020B0604020202020204" pitchFamily="34" charset="0"/>
              <a:buChar char="•"/>
            </a:pPr>
            <a:r>
              <a:rPr lang="en-US" sz="1600" dirty="0"/>
              <a:t>Give people the tools needed to reduce time spent extracting details from their email, so more time can be spent focusing on the interaction with the person at the other end of the message.</a:t>
            </a:r>
          </a:p>
          <a:p>
            <a:endParaRPr lang="en-US" sz="1600" dirty="0"/>
          </a:p>
          <a:p>
            <a:endParaRPr lang="en-US" sz="1600" dirty="0"/>
          </a:p>
        </p:txBody>
      </p:sp>
      <p:sp>
        <p:nvSpPr>
          <p:cNvPr id="12" name="Title 1">
            <a:extLst>
              <a:ext uri="{FF2B5EF4-FFF2-40B4-BE49-F238E27FC236}">
                <a16:creationId xmlns:a16="http://schemas.microsoft.com/office/drawing/2014/main" id="{92D27120-104A-4BB8-A694-32EE06B3AFD1}"/>
              </a:ext>
            </a:extLst>
          </p:cNvPr>
          <p:cNvSpPr>
            <a:spLocks noGrp="1"/>
          </p:cNvSpPr>
          <p:nvPr>
            <p:ph type="title"/>
          </p:nvPr>
        </p:nvSpPr>
        <p:spPr>
          <a:xfrm>
            <a:off x="126700" y="1544819"/>
            <a:ext cx="8379347" cy="638175"/>
          </a:xfrm>
        </p:spPr>
        <p:txBody>
          <a:bodyPr vert="horz" lIns="91440" tIns="45720" rIns="91440" bIns="45720" rtlCol="0" anchor="t">
            <a:normAutofit/>
          </a:bodyPr>
          <a:lstStyle/>
          <a:p>
            <a:pPr>
              <a:lnSpc>
                <a:spcPct val="90000"/>
              </a:lnSpc>
            </a:pPr>
            <a:r>
              <a:rPr lang="en-US" sz="1600" i="0" dirty="0">
                <a:solidFill>
                  <a:srgbClr val="FF0000"/>
                </a:solidFill>
                <a:effectLst/>
              </a:rPr>
              <a:t>H</a:t>
            </a:r>
            <a:r>
              <a:rPr lang="en-US" sz="1600" i="0" dirty="0">
                <a:solidFill>
                  <a:schemeClr val="tx1"/>
                </a:solidFill>
                <a:effectLst/>
              </a:rPr>
              <a:t>elp people invest their time and energy into new ideas and stronger human connections by separating and opening the computational tools to analyze their inbox.</a:t>
            </a:r>
            <a:endParaRPr lang="en-US" sz="2000" cap="none" dirty="0"/>
          </a:p>
        </p:txBody>
      </p:sp>
      <p:sp>
        <p:nvSpPr>
          <p:cNvPr id="13" name="Title 1">
            <a:extLst>
              <a:ext uri="{FF2B5EF4-FFF2-40B4-BE49-F238E27FC236}">
                <a16:creationId xmlns:a16="http://schemas.microsoft.com/office/drawing/2014/main" id="{C07B99A3-9D2C-4A7B-907E-9CF5D33D307A}"/>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Introduction: </a:t>
            </a:r>
            <a:r>
              <a:rPr lang="en-US" sz="2400" dirty="0">
                <a:solidFill>
                  <a:schemeClr val="tx1"/>
                </a:solidFill>
              </a:rPr>
              <a:t>End Goal</a:t>
            </a:r>
          </a:p>
        </p:txBody>
      </p:sp>
    </p:spTree>
    <p:extLst>
      <p:ext uri="{BB962C8B-B14F-4D97-AF65-F5344CB8AC3E}">
        <p14:creationId xmlns:p14="http://schemas.microsoft.com/office/powerpoint/2010/main" val="3455216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778C48-D67E-47D4-8845-7E19F849861B}"/>
              </a:ext>
            </a:extLst>
          </p:cNvPr>
          <p:cNvSpPr>
            <a:spLocks noGrp="1"/>
          </p:cNvSpPr>
          <p:nvPr>
            <p:ph type="title"/>
          </p:nvPr>
        </p:nvSpPr>
        <p:spPr/>
        <p:txBody>
          <a:bodyPr/>
          <a:lstStyle/>
          <a:p>
            <a:r>
              <a:rPr lang="en-US" dirty="0"/>
              <a:t>Methods</a:t>
            </a:r>
          </a:p>
        </p:txBody>
      </p:sp>
      <p:sp>
        <p:nvSpPr>
          <p:cNvPr id="4" name="Text Placeholder 3">
            <a:extLst>
              <a:ext uri="{FF2B5EF4-FFF2-40B4-BE49-F238E27FC236}">
                <a16:creationId xmlns:a16="http://schemas.microsoft.com/office/drawing/2014/main" id="{85520D0C-1683-4263-8E85-F2DEAE5D3A24}"/>
              </a:ext>
            </a:extLst>
          </p:cNvPr>
          <p:cNvSpPr>
            <a:spLocks noGrp="1"/>
          </p:cNvSpPr>
          <p:nvPr>
            <p:ph type="body" idx="1"/>
          </p:nvPr>
        </p:nvSpPr>
        <p:spPr/>
        <p:txBody>
          <a:bodyPr>
            <a:normAutofit fontScale="55000" lnSpcReduction="20000"/>
          </a:bodyPr>
          <a:lstStyle/>
          <a:p>
            <a:r>
              <a:rPr lang="en-US" dirty="0"/>
              <a:t>Ok, but how?</a:t>
            </a:r>
            <a:br>
              <a:rPr lang="en-US" dirty="0"/>
            </a:br>
            <a:r>
              <a:rPr lang="en-US" dirty="0"/>
              <a:t>Core Design Philosophy.</a:t>
            </a:r>
            <a:br>
              <a:rPr lang="en-US" dirty="0"/>
            </a:br>
            <a:r>
              <a:rPr lang="en-US" dirty="0"/>
              <a:t>Tools &amp; Technologies.</a:t>
            </a:r>
            <a:br>
              <a:rPr lang="en-US" dirty="0"/>
            </a:br>
            <a:r>
              <a:rPr lang="en-US" dirty="0"/>
              <a:t>Project Component Breakdown</a:t>
            </a:r>
            <a:br>
              <a:rPr lang="en-US" dirty="0"/>
            </a:br>
            <a:r>
              <a:rPr lang="en-US" dirty="0"/>
              <a:t>What </a:t>
            </a:r>
            <a:r>
              <a:rPr lang="en-US" b="1" dirty="0"/>
              <a:t>ARE </a:t>
            </a:r>
            <a:r>
              <a:rPr lang="en-US" dirty="0"/>
              <a:t>Tasks?</a:t>
            </a:r>
          </a:p>
        </p:txBody>
      </p:sp>
    </p:spTree>
    <p:extLst>
      <p:ext uri="{BB962C8B-B14F-4D97-AF65-F5344CB8AC3E}">
        <p14:creationId xmlns:p14="http://schemas.microsoft.com/office/powerpoint/2010/main" val="2753858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7AF32-BD40-4391-92A3-54A07E99087C}"/>
              </a:ext>
            </a:extLst>
          </p:cNvPr>
          <p:cNvSpPr>
            <a:spLocks noGrp="1"/>
          </p:cNvSpPr>
          <p:nvPr>
            <p:ph type="title"/>
          </p:nvPr>
        </p:nvSpPr>
        <p:spPr/>
        <p:txBody>
          <a:bodyPr/>
          <a:lstStyle/>
          <a:p>
            <a:r>
              <a:rPr lang="en-US" cap="none" dirty="0"/>
              <a:t>Methods: </a:t>
            </a:r>
            <a:r>
              <a:rPr lang="en-US" sz="2400" cap="none" dirty="0">
                <a:solidFill>
                  <a:schemeClr val="tx1"/>
                </a:solidFill>
              </a:rPr>
              <a:t>Ok, but how?</a:t>
            </a:r>
          </a:p>
        </p:txBody>
      </p:sp>
      <p:sp>
        <p:nvSpPr>
          <p:cNvPr id="4" name="TextBox 3">
            <a:extLst>
              <a:ext uri="{FF2B5EF4-FFF2-40B4-BE49-F238E27FC236}">
                <a16:creationId xmlns:a16="http://schemas.microsoft.com/office/drawing/2014/main" id="{380EEDC8-93A3-4019-9EC2-EFA41894D7E0}"/>
              </a:ext>
            </a:extLst>
          </p:cNvPr>
          <p:cNvSpPr txBox="1"/>
          <p:nvPr/>
        </p:nvSpPr>
        <p:spPr>
          <a:xfrm>
            <a:off x="502512" y="1853754"/>
            <a:ext cx="10972733" cy="2308324"/>
          </a:xfrm>
          <a:prstGeom prst="rect">
            <a:avLst/>
          </a:prstGeom>
          <a:noFill/>
        </p:spPr>
        <p:txBody>
          <a:bodyPr wrap="square">
            <a:spAutoFit/>
          </a:bodyPr>
          <a:lstStyle/>
          <a:p>
            <a:r>
              <a:rPr lang="en-US" dirty="0"/>
              <a:t>TL;DR:</a:t>
            </a:r>
          </a:p>
          <a:p>
            <a:pPr lvl="1"/>
            <a:r>
              <a:rPr lang="en-US" dirty="0"/>
              <a:t>Abstract away the more nuanced technical details surrounding programmatic access to, and processing of, statistical/structural information encoded in your own email!</a:t>
            </a:r>
          </a:p>
          <a:p>
            <a:pPr lvl="1"/>
            <a:endParaRPr lang="en-US" dirty="0"/>
          </a:p>
          <a:p>
            <a:r>
              <a:rPr lang="en-US" dirty="0"/>
              <a:t>We built code base that allows those with a non-CS background to easily:</a:t>
            </a:r>
          </a:p>
          <a:p>
            <a:pPr marL="285750" indent="-285750">
              <a:buFont typeface="Arial" panose="020B0604020202020204" pitchFamily="34" charset="0"/>
              <a:buChar char="•"/>
            </a:pPr>
            <a:r>
              <a:rPr lang="en-US" dirty="0"/>
              <a:t>Collect email messages from an </a:t>
            </a:r>
            <a:r>
              <a:rPr lang="en-US" dirty="0" err="1"/>
              <a:t>imap</a:t>
            </a:r>
            <a:r>
              <a:rPr lang="en-US" dirty="0"/>
              <a:t> mail server</a:t>
            </a:r>
          </a:p>
          <a:p>
            <a:pPr marL="285750" indent="-285750">
              <a:buFont typeface="Arial" panose="020B0604020202020204" pitchFamily="34" charset="0"/>
              <a:buChar char="•"/>
            </a:pPr>
            <a:r>
              <a:rPr lang="en-US" dirty="0"/>
              <a:t>Convert those messages into raw text strings with various degrees of meta-data attached</a:t>
            </a:r>
          </a:p>
          <a:p>
            <a:pPr marL="285750" indent="-285750">
              <a:buFont typeface="Arial" panose="020B0604020202020204" pitchFamily="34" charset="0"/>
              <a:buChar char="•"/>
            </a:pPr>
            <a:r>
              <a:rPr lang="en-US" dirty="0"/>
              <a:t>Extract some initial statistical data from the exposed raw text.</a:t>
            </a:r>
          </a:p>
        </p:txBody>
      </p:sp>
    </p:spTree>
    <p:extLst>
      <p:ext uri="{BB962C8B-B14F-4D97-AF65-F5344CB8AC3E}">
        <p14:creationId xmlns:p14="http://schemas.microsoft.com/office/powerpoint/2010/main" val="1348028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5D08AC-D860-48B0-805C-3D9C5F3B4D0E}"/>
              </a:ext>
            </a:extLst>
          </p:cNvPr>
          <p:cNvSpPr>
            <a:spLocks noGrp="1"/>
          </p:cNvSpPr>
          <p:nvPr>
            <p:ph idx="1"/>
          </p:nvPr>
        </p:nvSpPr>
        <p:spPr>
          <a:xfrm>
            <a:off x="0" y="1855790"/>
            <a:ext cx="9829800" cy="1706118"/>
          </a:xfrm>
        </p:spPr>
        <p:txBody>
          <a:bodyPr/>
          <a:lstStyle/>
          <a:p>
            <a:r>
              <a:rPr lang="en-US" dirty="0"/>
              <a:t>Be fluid, be adaptive, be modular</a:t>
            </a:r>
            <a:br>
              <a:rPr lang="en-US" dirty="0"/>
            </a:br>
            <a:endParaRPr lang="en-US" dirty="0"/>
          </a:p>
          <a:p>
            <a:r>
              <a:rPr lang="en-US" dirty="0"/>
              <a:t>Provide complete access to source code.</a:t>
            </a:r>
            <a:br>
              <a:rPr lang="en-US" dirty="0"/>
            </a:br>
            <a:r>
              <a:rPr lang="en-US" dirty="0"/>
              <a:t>Thus, empowering individuals to address and solve their own unique concerns and needs.</a:t>
            </a:r>
          </a:p>
          <a:p>
            <a:endParaRPr lang="en-US" dirty="0"/>
          </a:p>
        </p:txBody>
      </p:sp>
      <p:sp>
        <p:nvSpPr>
          <p:cNvPr id="4" name="Title 1">
            <a:extLst>
              <a:ext uri="{FF2B5EF4-FFF2-40B4-BE49-F238E27FC236}">
                <a16:creationId xmlns:a16="http://schemas.microsoft.com/office/drawing/2014/main" id="{A53A58C5-D77A-49D0-8235-6DED0777FB3D}"/>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Methods: </a:t>
            </a:r>
            <a:r>
              <a:rPr lang="en-US" sz="2400" dirty="0">
                <a:solidFill>
                  <a:schemeClr val="tx1"/>
                </a:solidFill>
              </a:rPr>
              <a:t>Core Design Philosophy</a:t>
            </a:r>
          </a:p>
        </p:txBody>
      </p:sp>
    </p:spTree>
    <p:extLst>
      <p:ext uri="{BB962C8B-B14F-4D97-AF65-F5344CB8AC3E}">
        <p14:creationId xmlns:p14="http://schemas.microsoft.com/office/powerpoint/2010/main" val="85826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62D238-3432-4611-8D1A-24B65642DA4E}"/>
              </a:ext>
            </a:extLst>
          </p:cNvPr>
          <p:cNvSpPr>
            <a:spLocks noGrp="1"/>
          </p:cNvSpPr>
          <p:nvPr>
            <p:ph idx="1"/>
          </p:nvPr>
        </p:nvSpPr>
        <p:spPr>
          <a:xfrm>
            <a:off x="-1" y="1722439"/>
            <a:ext cx="10267951" cy="3880773"/>
          </a:xfrm>
        </p:spPr>
        <p:txBody>
          <a:bodyPr>
            <a:normAutofit/>
          </a:bodyPr>
          <a:lstStyle/>
          <a:p>
            <a:r>
              <a:rPr lang="en-US" dirty="0"/>
              <a:t>Development tools:</a:t>
            </a:r>
          </a:p>
          <a:p>
            <a:pPr lvl="1"/>
            <a:r>
              <a:rPr lang="en-US" dirty="0"/>
              <a:t>Python 3.9 and libraries:</a:t>
            </a:r>
            <a:endParaRPr lang="en-US" sz="1200" dirty="0"/>
          </a:p>
          <a:p>
            <a:pPr lvl="2"/>
            <a:r>
              <a:rPr lang="en-US" sz="1200" dirty="0">
                <a:solidFill>
                  <a:srgbClr val="00B050"/>
                </a:solidFill>
                <a:hlinkClick r:id="rId2">
                  <a:extLst>
                    <a:ext uri="{A12FA001-AC4F-418D-AE19-62706E023703}">
                      <ahyp:hlinkClr xmlns:ahyp="http://schemas.microsoft.com/office/drawing/2018/hyperlinkcolor" val="tx"/>
                    </a:ext>
                  </a:extLst>
                </a:hlinkClick>
              </a:rPr>
              <a:t>NLTK</a:t>
            </a:r>
            <a:r>
              <a:rPr lang="en-US" sz="1200" dirty="0"/>
              <a:t>		-- Natural Language Processing tools.</a:t>
            </a:r>
          </a:p>
          <a:p>
            <a:pPr lvl="2"/>
            <a:r>
              <a:rPr lang="en-US" sz="1200" dirty="0">
                <a:solidFill>
                  <a:srgbClr val="00B050"/>
                </a:solidFill>
                <a:hlinkClick r:id="rId3">
                  <a:extLst>
                    <a:ext uri="{A12FA001-AC4F-418D-AE19-62706E023703}">
                      <ahyp:hlinkClr xmlns:ahyp="http://schemas.microsoft.com/office/drawing/2018/hyperlinkcolor" val="tx"/>
                    </a:ext>
                  </a:extLst>
                </a:hlinkClick>
              </a:rPr>
              <a:t>SQLite</a:t>
            </a:r>
            <a:r>
              <a:rPr lang="en-US" sz="1200" dirty="0"/>
              <a:t>   		-- SQL bindings wrapper for database implementation in Python.</a:t>
            </a:r>
          </a:p>
          <a:p>
            <a:pPr lvl="2"/>
            <a:r>
              <a:rPr lang="en-US" sz="1200" dirty="0">
                <a:solidFill>
                  <a:srgbClr val="00B050"/>
                </a:solidFill>
                <a:hlinkClick r:id="rId4">
                  <a:extLst>
                    <a:ext uri="{A12FA001-AC4F-418D-AE19-62706E023703}">
                      <ahyp:hlinkClr xmlns:ahyp="http://schemas.microsoft.com/office/drawing/2018/hyperlinkcolor" val="tx"/>
                    </a:ext>
                  </a:extLst>
                </a:hlinkClick>
              </a:rPr>
              <a:t>Doit</a:t>
            </a:r>
            <a:r>
              <a:rPr lang="en-US" sz="1200" dirty="0"/>
              <a:t>		-- Multi-stage task automation package that orchestrates the automated execution of the project’s sub-modules.</a:t>
            </a:r>
          </a:p>
          <a:p>
            <a:pPr lvl="2"/>
            <a:r>
              <a:rPr lang="en-US" sz="1200" dirty="0">
                <a:solidFill>
                  <a:srgbClr val="00B050"/>
                </a:solidFill>
                <a:hlinkClick r:id="rId5">
                  <a:extLst>
                    <a:ext uri="{A12FA001-AC4F-418D-AE19-62706E023703}">
                      <ahyp:hlinkClr xmlns:ahyp="http://schemas.microsoft.com/office/drawing/2018/hyperlinkcolor" val="tx"/>
                    </a:ext>
                  </a:extLst>
                </a:hlinkClick>
              </a:rPr>
              <a:t>Pandas</a:t>
            </a:r>
            <a:r>
              <a:rPr lang="en-US" sz="1200" dirty="0"/>
              <a:t>		-- Data exploration package used in diagnostic evaluation of word counts and NLP tools as project is developed.</a:t>
            </a:r>
          </a:p>
          <a:p>
            <a:pPr lvl="2"/>
            <a:r>
              <a:rPr lang="en-US" sz="1200" dirty="0">
                <a:solidFill>
                  <a:srgbClr val="00B050"/>
                </a:solidFill>
                <a:hlinkClick r:id="rId6">
                  <a:extLst>
                    <a:ext uri="{A12FA001-AC4F-418D-AE19-62706E023703}">
                      <ahyp:hlinkClr xmlns:ahyp="http://schemas.microsoft.com/office/drawing/2018/hyperlinkcolor" val="tx"/>
                    </a:ext>
                  </a:extLst>
                </a:hlinkClick>
              </a:rPr>
              <a:t>Numpy</a:t>
            </a:r>
            <a:r>
              <a:rPr lang="en-US" sz="1200" dirty="0"/>
              <a:t>		-- Efficient data containers and optimized data manipulation algorithms.</a:t>
            </a:r>
          </a:p>
          <a:p>
            <a:pPr lvl="2"/>
            <a:r>
              <a:rPr lang="en-US" sz="1200" dirty="0">
                <a:solidFill>
                  <a:srgbClr val="00B050"/>
                </a:solidFill>
                <a:hlinkClick r:id="rId7">
                  <a:extLst>
                    <a:ext uri="{A12FA001-AC4F-418D-AE19-62706E023703}">
                      <ahyp:hlinkClr xmlns:ahyp="http://schemas.microsoft.com/office/drawing/2018/hyperlinkcolor" val="tx"/>
                    </a:ext>
                  </a:extLst>
                </a:hlinkClick>
              </a:rPr>
              <a:t>Numba</a:t>
            </a:r>
            <a:r>
              <a:rPr lang="en-US" sz="1200" dirty="0"/>
              <a:t>		-- JIT compilation of arbitrary python code to significantly faster C++ representations.</a:t>
            </a:r>
          </a:p>
          <a:p>
            <a:pPr marL="0" indent="0">
              <a:buFont typeface="Arial" panose="020B0604020202020204" pitchFamily="34" charset="0"/>
              <a:buNone/>
            </a:pPr>
            <a:r>
              <a:rPr lang="en-US" sz="1000" dirty="0">
                <a:solidFill>
                  <a:srgbClr val="00B050"/>
                </a:solidFill>
                <a:hlinkClick r:id="rId8" action="ppaction://hlinksldjump">
                  <a:extLst>
                    <a:ext uri="{A12FA001-AC4F-418D-AE19-62706E023703}">
                      <ahyp:hlinkClr xmlns:ahyp="http://schemas.microsoft.com/office/drawing/2018/hyperlinkcolor" val="tx"/>
                    </a:ext>
                  </a:extLst>
                </a:hlinkClick>
              </a:rPr>
              <a:t>* Full text for links can be found at end of presentation.</a:t>
            </a:r>
            <a:endParaRPr lang="en-US" sz="1000" dirty="0">
              <a:solidFill>
                <a:srgbClr val="00B050"/>
              </a:solidFill>
            </a:endParaRPr>
          </a:p>
          <a:p>
            <a:pPr marL="914400" lvl="2" indent="0">
              <a:buFont typeface="Arial" panose="020B0604020202020204" pitchFamily="34" charset="0"/>
              <a:buNone/>
            </a:pPr>
            <a:endParaRPr lang="en-US" dirty="0"/>
          </a:p>
          <a:p>
            <a:pPr marL="0" indent="0">
              <a:buFont typeface="Arial" panose="020B0604020202020204" pitchFamily="34" charset="0"/>
              <a:buNone/>
            </a:pPr>
            <a:r>
              <a:rPr lang="en-US" dirty="0"/>
              <a:t>	</a:t>
            </a:r>
          </a:p>
          <a:p>
            <a:endParaRPr lang="en-US" dirty="0"/>
          </a:p>
          <a:p>
            <a:endParaRPr lang="en-US" dirty="0"/>
          </a:p>
        </p:txBody>
      </p:sp>
      <p:sp>
        <p:nvSpPr>
          <p:cNvPr id="4" name="Title 1">
            <a:extLst>
              <a:ext uri="{FF2B5EF4-FFF2-40B4-BE49-F238E27FC236}">
                <a16:creationId xmlns:a16="http://schemas.microsoft.com/office/drawing/2014/main" id="{DD1E948D-A692-497C-AF58-082CFD129EB6}"/>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Methods: </a:t>
            </a:r>
            <a:r>
              <a:rPr lang="en-US" sz="2400" dirty="0">
                <a:solidFill>
                  <a:schemeClr val="tx1"/>
                </a:solidFill>
              </a:rPr>
              <a:t>Tools and Technologies</a:t>
            </a:r>
          </a:p>
        </p:txBody>
      </p:sp>
    </p:spTree>
    <p:extLst>
      <p:ext uri="{BB962C8B-B14F-4D97-AF65-F5344CB8AC3E}">
        <p14:creationId xmlns:p14="http://schemas.microsoft.com/office/powerpoint/2010/main" val="1253795679"/>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3.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Facet</Template>
  <TotalTime>6587</TotalTime>
  <Words>4449</Words>
  <Application>Microsoft Office PowerPoint</Application>
  <PresentationFormat>Widescreen</PresentationFormat>
  <Paragraphs>466</Paragraphs>
  <Slides>35</Slides>
  <Notes>28</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35</vt:i4>
      </vt:variant>
    </vt:vector>
  </HeadingPairs>
  <TitlesOfParts>
    <vt:vector size="49" baseType="lpstr">
      <vt:lpstr>Amasis MT Pro Black</vt:lpstr>
      <vt:lpstr>-apple-system</vt:lpstr>
      <vt:lpstr>Arial</vt:lpstr>
      <vt:lpstr>Arial Nova Light</vt:lpstr>
      <vt:lpstr>Calibri</vt:lpstr>
      <vt:lpstr>Calisto MT</vt:lpstr>
      <vt:lpstr>Lava Std</vt:lpstr>
      <vt:lpstr>Trebuchet MS</vt:lpstr>
      <vt:lpstr>Whitney</vt:lpstr>
      <vt:lpstr>Wingdings 2</vt:lpstr>
      <vt:lpstr>Wingdings 3</vt:lpstr>
      <vt:lpstr>Facet</vt:lpstr>
      <vt:lpstr>1_Facet</vt:lpstr>
      <vt:lpstr>Slate</vt:lpstr>
      <vt:lpstr>PowerPoint Presentation</vt:lpstr>
      <vt:lpstr>Introduction: Motivation</vt:lpstr>
      <vt:lpstr>Introduction: Stakeholder Specifications</vt:lpstr>
      <vt:lpstr>Help people invest their time and energy into new ideas and stronger human connections by separating and opening the computational tools to analyze their inbox.</vt:lpstr>
      <vt:lpstr>Help people invest their time and energy into new ideas and stronger human connections by separating and opening the computational tools to analyze their inbox.</vt:lpstr>
      <vt:lpstr>Methods</vt:lpstr>
      <vt:lpstr>Methods: Ok, but how?</vt:lpstr>
      <vt:lpstr>PowerPoint Presentation</vt:lpstr>
      <vt:lpstr>PowerPoint Presentation</vt:lpstr>
      <vt:lpstr>Project Component Breakdown</vt:lpstr>
      <vt:lpstr>Project Component Breakdown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Project generated DB schema</vt:lpstr>
      <vt:lpstr>Results: Project generated DB schema</vt:lpstr>
      <vt:lpstr>PowerPoint Presentation</vt:lpstr>
      <vt:lpstr>PowerPoint Presentation</vt:lpstr>
      <vt:lpstr>PowerPoint Presentation</vt:lpstr>
      <vt:lpstr>PowerPoint Presentation</vt:lpstr>
      <vt:lpstr>Thank you</vt:lpstr>
      <vt:lpstr>PowerPoint Presentation</vt:lpstr>
      <vt:lpstr>Citations</vt:lpstr>
      <vt:lpstr>Full link addresses</vt:lpstr>
      <vt:lpstr>Existing TOOLs sharing our objectives</vt:lpstr>
      <vt:lpstr>Email Classification</vt:lpstr>
      <vt:lpstr>What ARE Tasks</vt:lpstr>
      <vt:lpstr>Tasks defined in this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Categorical Email Classification Tool</dc:title>
  <dc:creator>Ryan Peters</dc:creator>
  <cp:lastModifiedBy>Ryan Peters</cp:lastModifiedBy>
  <cp:revision>129</cp:revision>
  <dcterms:created xsi:type="dcterms:W3CDTF">2021-01-22T18:11:39Z</dcterms:created>
  <dcterms:modified xsi:type="dcterms:W3CDTF">2021-06-08T23:39:33Z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